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33.jpg" ContentType="image/jpg"/>
  <Override PartName="/ppt/media/image34.jpg" ContentType="image/jpg"/>
  <Override PartName="/ppt/media/image35.jpg" ContentType="image/jp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D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834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41311" y="0"/>
            <a:ext cx="2202688" cy="205879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71700" y="4267200"/>
            <a:ext cx="3133725" cy="8762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104900"/>
            <a:ext cx="895349" cy="952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015" y="320040"/>
            <a:ext cx="7633969" cy="8087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69669" y="1543395"/>
            <a:ext cx="5702934" cy="2068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586980" y="4839881"/>
            <a:ext cx="1243965" cy="185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06375" y="4844376"/>
            <a:ext cx="1911032" cy="1939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allpaperflare.com/closeup-photo-of-eyeglasses-screen-computer-electronics-monitor-wallpaper-ezhbo/download/5120x2880" TargetMode="Externa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39075" y="171450"/>
            <a:ext cx="1304925" cy="24669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164337"/>
            <a:ext cx="5581650" cy="4979670"/>
            <a:chOff x="0" y="164337"/>
            <a:chExt cx="5581650" cy="49796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66949" y="3505199"/>
              <a:ext cx="3314700" cy="16382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4337"/>
              <a:ext cx="3386455" cy="34429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71745" y="1276349"/>
              <a:ext cx="1177040" cy="22412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8886" y="1562099"/>
              <a:ext cx="912876" cy="10208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42975" y="3571874"/>
              <a:ext cx="2867660" cy="9525"/>
            </a:xfrm>
            <a:custGeom>
              <a:avLst/>
              <a:gdLst/>
              <a:ahLst/>
              <a:cxnLst/>
              <a:rect l="l" t="t" r="r" b="b"/>
              <a:pathLst>
                <a:path w="2867660" h="9525">
                  <a:moveTo>
                    <a:pt x="1433830" y="0"/>
                  </a:moveTo>
                  <a:lnTo>
                    <a:pt x="358521" y="2540"/>
                  </a:lnTo>
                  <a:lnTo>
                    <a:pt x="0" y="4825"/>
                  </a:lnTo>
                  <a:lnTo>
                    <a:pt x="358521" y="7112"/>
                  </a:lnTo>
                  <a:lnTo>
                    <a:pt x="1433830" y="9525"/>
                  </a:lnTo>
                  <a:lnTo>
                    <a:pt x="2509266" y="7112"/>
                  </a:lnTo>
                  <a:lnTo>
                    <a:pt x="2867660" y="4825"/>
                  </a:lnTo>
                  <a:lnTo>
                    <a:pt x="2509266" y="2540"/>
                  </a:lnTo>
                  <a:lnTo>
                    <a:pt x="1433830" y="0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90739" y="3000374"/>
              <a:ext cx="182245" cy="775335"/>
            </a:xfrm>
            <a:custGeom>
              <a:avLst/>
              <a:gdLst/>
              <a:ahLst/>
              <a:cxnLst/>
              <a:rect l="l" t="t" r="r" b="b"/>
              <a:pathLst>
                <a:path w="182244" h="775335">
                  <a:moveTo>
                    <a:pt x="26987" y="0"/>
                  </a:moveTo>
                  <a:lnTo>
                    <a:pt x="20418" y="41022"/>
                  </a:lnTo>
                  <a:lnTo>
                    <a:pt x="7853" y="145970"/>
                  </a:lnTo>
                  <a:lnTo>
                    <a:pt x="0" y="287660"/>
                  </a:lnTo>
                  <a:lnTo>
                    <a:pt x="7569" y="438912"/>
                  </a:lnTo>
                  <a:lnTo>
                    <a:pt x="38623" y="582213"/>
                  </a:lnTo>
                  <a:lnTo>
                    <a:pt x="79589" y="687593"/>
                  </a:lnTo>
                  <a:lnTo>
                    <a:pt x="115294" y="752611"/>
                  </a:lnTo>
                  <a:lnTo>
                    <a:pt x="130568" y="774827"/>
                  </a:lnTo>
                  <a:lnTo>
                    <a:pt x="157437" y="742146"/>
                  </a:lnTo>
                  <a:lnTo>
                    <a:pt x="173871" y="702769"/>
                  </a:lnTo>
                  <a:lnTo>
                    <a:pt x="181498" y="658341"/>
                  </a:lnTo>
                  <a:lnTo>
                    <a:pt x="181943" y="610510"/>
                  </a:lnTo>
                  <a:lnTo>
                    <a:pt x="176831" y="560924"/>
                  </a:lnTo>
                  <a:lnTo>
                    <a:pt x="167790" y="511229"/>
                  </a:lnTo>
                  <a:lnTo>
                    <a:pt x="156444" y="463072"/>
                  </a:lnTo>
                  <a:lnTo>
                    <a:pt x="144419" y="418101"/>
                  </a:lnTo>
                  <a:lnTo>
                    <a:pt x="133343" y="377962"/>
                  </a:lnTo>
                  <a:lnTo>
                    <a:pt x="124839" y="344302"/>
                  </a:lnTo>
                  <a:lnTo>
                    <a:pt x="120535" y="318769"/>
                  </a:lnTo>
                  <a:lnTo>
                    <a:pt x="102382" y="225028"/>
                  </a:lnTo>
                  <a:lnTo>
                    <a:pt x="70618" y="120332"/>
                  </a:lnTo>
                  <a:lnTo>
                    <a:pt x="40425" y="35163"/>
                  </a:lnTo>
                  <a:lnTo>
                    <a:pt x="26987" y="0"/>
                  </a:lnTo>
                  <a:close/>
                </a:path>
              </a:pathLst>
            </a:custGeom>
            <a:solidFill>
              <a:srgbClr val="455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8700" y="2409936"/>
              <a:ext cx="2681146" cy="190867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284345" y="1740154"/>
            <a:ext cx="3966845" cy="14801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750" dirty="0">
                <a:latin typeface="Arial MT"/>
                <a:cs typeface="Arial MT"/>
              </a:rPr>
              <a:t>Network</a:t>
            </a:r>
            <a:r>
              <a:rPr sz="2750" spc="17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Forensic</a:t>
            </a:r>
            <a:r>
              <a:rPr sz="2750" spc="17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Report</a:t>
            </a:r>
            <a:endParaRPr sz="2750">
              <a:latin typeface="Arial MT"/>
              <a:cs typeface="Arial MT"/>
            </a:endParaRPr>
          </a:p>
          <a:p>
            <a:pPr marL="104775" marR="5080" algn="ctr">
              <a:lnSpc>
                <a:spcPts val="2710"/>
              </a:lnSpc>
              <a:spcBef>
                <a:spcPts val="2690"/>
              </a:spcBef>
            </a:pPr>
            <a:r>
              <a:rPr sz="2750" dirty="0">
                <a:latin typeface="Arial MT"/>
                <a:cs typeface="Arial MT"/>
              </a:rPr>
              <a:t>–</a:t>
            </a:r>
            <a:r>
              <a:rPr sz="2750" spc="8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PCAP</a:t>
            </a:r>
            <a:r>
              <a:rPr sz="2750" spc="5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Network</a:t>
            </a:r>
            <a:r>
              <a:rPr sz="2750" spc="6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Packet </a:t>
            </a:r>
            <a:r>
              <a:rPr sz="2750" dirty="0">
                <a:latin typeface="Arial MT"/>
                <a:cs typeface="Arial MT"/>
              </a:rPr>
              <a:t>Capture</a:t>
            </a:r>
            <a:r>
              <a:rPr sz="2750" spc="200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Analysis</a:t>
            </a:r>
            <a:endParaRPr sz="275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496238" y="161988"/>
            <a:ext cx="1362075" cy="266700"/>
            <a:chOff x="7496238" y="161988"/>
            <a:chExt cx="1362075" cy="266700"/>
          </a:xfrm>
        </p:grpSpPr>
        <p:sp>
          <p:nvSpPr>
            <p:cNvPr id="13" name="object 13"/>
            <p:cNvSpPr/>
            <p:nvPr/>
          </p:nvSpPr>
          <p:spPr>
            <a:xfrm>
              <a:off x="7501001" y="166751"/>
              <a:ext cx="1352550" cy="257175"/>
            </a:xfrm>
            <a:custGeom>
              <a:avLst/>
              <a:gdLst/>
              <a:ahLst/>
              <a:cxnLst/>
              <a:rect l="l" t="t" r="r" b="b"/>
              <a:pathLst>
                <a:path w="1352550" h="257175">
                  <a:moveTo>
                    <a:pt x="1223899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10098" y="178575"/>
                  </a:lnTo>
                  <a:lnTo>
                    <a:pt x="37639" y="219471"/>
                  </a:lnTo>
                  <a:lnTo>
                    <a:pt x="78491" y="247056"/>
                  </a:lnTo>
                  <a:lnTo>
                    <a:pt x="128524" y="257175"/>
                  </a:lnTo>
                  <a:lnTo>
                    <a:pt x="1223899" y="257175"/>
                  </a:lnTo>
                  <a:lnTo>
                    <a:pt x="1273950" y="247056"/>
                  </a:lnTo>
                  <a:lnTo>
                    <a:pt x="1314846" y="219471"/>
                  </a:lnTo>
                  <a:lnTo>
                    <a:pt x="1342431" y="178575"/>
                  </a:lnTo>
                  <a:lnTo>
                    <a:pt x="1352550" y="128524"/>
                  </a:lnTo>
                  <a:lnTo>
                    <a:pt x="1342431" y="78491"/>
                  </a:lnTo>
                  <a:lnTo>
                    <a:pt x="1314846" y="37639"/>
                  </a:lnTo>
                  <a:lnTo>
                    <a:pt x="1273950" y="10098"/>
                  </a:lnTo>
                  <a:lnTo>
                    <a:pt x="12238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501001" y="166751"/>
              <a:ext cx="1352550" cy="257175"/>
            </a:xfrm>
            <a:custGeom>
              <a:avLst/>
              <a:gdLst/>
              <a:ahLst/>
              <a:cxnLst/>
              <a:rect l="l" t="t" r="r" b="b"/>
              <a:pathLst>
                <a:path w="1352550" h="257175">
                  <a:moveTo>
                    <a:pt x="0" y="128524"/>
                  </a:moveTo>
                  <a:lnTo>
                    <a:pt x="10098" y="78491"/>
                  </a:lnTo>
                  <a:lnTo>
                    <a:pt x="37639" y="37639"/>
                  </a:lnTo>
                  <a:lnTo>
                    <a:pt x="78491" y="10098"/>
                  </a:lnTo>
                  <a:lnTo>
                    <a:pt x="128524" y="0"/>
                  </a:lnTo>
                  <a:lnTo>
                    <a:pt x="1223899" y="0"/>
                  </a:lnTo>
                  <a:lnTo>
                    <a:pt x="1273950" y="10098"/>
                  </a:lnTo>
                  <a:lnTo>
                    <a:pt x="1314846" y="37639"/>
                  </a:lnTo>
                  <a:lnTo>
                    <a:pt x="1342431" y="78491"/>
                  </a:lnTo>
                  <a:lnTo>
                    <a:pt x="1352550" y="128524"/>
                  </a:lnTo>
                  <a:lnTo>
                    <a:pt x="1342431" y="178575"/>
                  </a:lnTo>
                  <a:lnTo>
                    <a:pt x="1314846" y="219471"/>
                  </a:lnTo>
                  <a:lnTo>
                    <a:pt x="1273950" y="247056"/>
                  </a:lnTo>
                  <a:lnTo>
                    <a:pt x="1223899" y="257175"/>
                  </a:lnTo>
                  <a:lnTo>
                    <a:pt x="128524" y="257175"/>
                  </a:lnTo>
                  <a:lnTo>
                    <a:pt x="78491" y="247056"/>
                  </a:lnTo>
                  <a:lnTo>
                    <a:pt x="37639" y="219471"/>
                  </a:lnTo>
                  <a:lnTo>
                    <a:pt x="10098" y="178575"/>
                  </a:lnTo>
                  <a:lnTo>
                    <a:pt x="0" y="128524"/>
                  </a:lnTo>
                  <a:close/>
                </a:path>
              </a:pathLst>
            </a:custGeom>
            <a:ln w="9525">
              <a:solidFill>
                <a:srgbClr val="25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7708265" y="156463"/>
            <a:ext cx="949960" cy="2438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00" b="1" dirty="0">
                <a:solidFill>
                  <a:srgbClr val="253138"/>
                </a:solidFill>
                <a:latin typeface="Calibri"/>
                <a:cs typeface="Calibri"/>
              </a:rPr>
              <a:t>XYZ</a:t>
            </a:r>
            <a:r>
              <a:rPr sz="1400" b="1" spc="-3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53138"/>
                </a:solidFill>
                <a:latin typeface="Calibri"/>
                <a:cs typeface="Calibri"/>
              </a:rPr>
              <a:t>SCHOOL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602734" y="4025582"/>
            <a:ext cx="433895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latin typeface="Arial"/>
                <a:cs typeface="Arial"/>
              </a:rPr>
              <a:t>Presented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by: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Sanithu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Methnuka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&amp;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Laseya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Wimalasiri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4733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Key</a:t>
            </a:r>
            <a:r>
              <a:rPr sz="2400" spc="-15" dirty="0"/>
              <a:t> </a:t>
            </a:r>
            <a:r>
              <a:rPr sz="2400" dirty="0"/>
              <a:t>Findings</a:t>
            </a:r>
            <a:r>
              <a:rPr sz="2400" spc="-15" dirty="0"/>
              <a:t> </a:t>
            </a:r>
            <a:r>
              <a:rPr sz="2400" dirty="0"/>
              <a:t>(Suspect</a:t>
            </a:r>
            <a:r>
              <a:rPr sz="2400" spc="-75" dirty="0"/>
              <a:t> </a:t>
            </a:r>
            <a:r>
              <a:rPr sz="2400" spc="-10" dirty="0"/>
              <a:t>Details)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975" y="1190625"/>
            <a:ext cx="5734050" cy="32194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4733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Key</a:t>
            </a:r>
            <a:r>
              <a:rPr sz="2400" spc="-35" dirty="0"/>
              <a:t> </a:t>
            </a:r>
            <a:r>
              <a:rPr sz="2400" dirty="0"/>
              <a:t>Findings</a:t>
            </a:r>
            <a:r>
              <a:rPr sz="2400" spc="-35" dirty="0"/>
              <a:t> </a:t>
            </a:r>
            <a:r>
              <a:rPr sz="2400" dirty="0"/>
              <a:t>(Dorm</a:t>
            </a:r>
            <a:r>
              <a:rPr sz="2400" spc="-10" dirty="0"/>
              <a:t> Room)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975" y="1190625"/>
            <a:ext cx="5734050" cy="30003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4733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Key</a:t>
            </a:r>
            <a:r>
              <a:rPr sz="2400" spc="-15" dirty="0"/>
              <a:t> </a:t>
            </a:r>
            <a:r>
              <a:rPr sz="2400" spc="-10" dirty="0"/>
              <a:t>Findings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4975" y="1190625"/>
            <a:ext cx="5734050" cy="32194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1311" y="0"/>
            <a:ext cx="2202688" cy="20587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700" y="4267200"/>
            <a:ext cx="3133725" cy="876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104900"/>
            <a:ext cx="895349" cy="952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7591" rIns="0" bIns="0" rtlCol="0">
            <a:spAutoFit/>
          </a:bodyPr>
          <a:lstStyle/>
          <a:p>
            <a:pPr marL="66040">
              <a:lnSpc>
                <a:spcPct val="100000"/>
              </a:lnSpc>
              <a:spcBef>
                <a:spcPts val="125"/>
              </a:spcBef>
            </a:pPr>
            <a:r>
              <a:rPr sz="2000" dirty="0"/>
              <a:t>Supporting</a:t>
            </a:r>
            <a:r>
              <a:rPr sz="2000" spc="-60" dirty="0"/>
              <a:t> </a:t>
            </a:r>
            <a:r>
              <a:rPr sz="2000" spc="-10" dirty="0"/>
              <a:t>Evidence</a:t>
            </a:r>
            <a:endParaRPr sz="2000"/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2887" y="1414462"/>
            <a:ext cx="2800350" cy="2524125"/>
          </a:xfrm>
          <a:prstGeom prst="rect">
            <a:avLst/>
          </a:prstGeom>
          <a:solidFill>
            <a:srgbClr val="8399A6"/>
          </a:solidFill>
          <a:ln w="25400">
            <a:solidFill>
              <a:srgbClr val="343D44"/>
            </a:solidFill>
          </a:ln>
        </p:spPr>
        <p:txBody>
          <a:bodyPr vert="horz" wrap="square" lIns="0" tIns="812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4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713105" indent="-342900">
              <a:lnSpc>
                <a:spcPct val="100000"/>
              </a:lnSpc>
              <a:buClr>
                <a:srgbClr val="253138"/>
              </a:buClr>
              <a:buSzPct val="154838"/>
              <a:buFont typeface="Wingdings"/>
              <a:buChar char=""/>
              <a:tabLst>
                <a:tab pos="713105" algn="l"/>
              </a:tabLst>
            </a:pPr>
            <a:r>
              <a:rPr sz="1550" dirty="0">
                <a:latin typeface="Arial MT"/>
                <a:cs typeface="Arial MT"/>
              </a:rPr>
              <a:t>Captured</a:t>
            </a:r>
            <a:r>
              <a:rPr sz="1550" spc="185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Packets:</a:t>
            </a:r>
            <a:endParaRPr sz="15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endParaRPr sz="1550" dirty="0">
              <a:latin typeface="Arial MT"/>
              <a:cs typeface="Arial MT"/>
            </a:endParaRPr>
          </a:p>
          <a:p>
            <a:pPr marL="321945" indent="-180975">
              <a:lnSpc>
                <a:spcPct val="100000"/>
              </a:lnSpc>
              <a:buSzPct val="93548"/>
              <a:buFont typeface="Wingdings"/>
              <a:buChar char=""/>
              <a:tabLst>
                <a:tab pos="321945" algn="l"/>
              </a:tabLst>
            </a:pPr>
            <a:r>
              <a:rPr sz="1550" dirty="0">
                <a:latin typeface="Arial MT"/>
                <a:cs typeface="Arial MT"/>
              </a:rPr>
              <a:t>HTTP</a:t>
            </a:r>
            <a:r>
              <a:rPr sz="1550" spc="13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&amp;</a:t>
            </a:r>
            <a:r>
              <a:rPr sz="1550" spc="5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YMSG</a:t>
            </a:r>
            <a:r>
              <a:rPr sz="1550" spc="105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traffic</a:t>
            </a:r>
            <a:r>
              <a:rPr sz="1550" spc="95" dirty="0">
                <a:latin typeface="Arial MT"/>
                <a:cs typeface="Arial MT"/>
              </a:rPr>
              <a:t> </a:t>
            </a:r>
            <a:r>
              <a:rPr sz="1550" spc="-20" dirty="0">
                <a:latin typeface="Arial MT"/>
                <a:cs typeface="Arial MT"/>
              </a:rPr>
              <a:t>logs.</a:t>
            </a:r>
            <a:endParaRPr sz="155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57601" y="1423987"/>
            <a:ext cx="2800350" cy="2514600"/>
          </a:xfrm>
          <a:prstGeom prst="rect">
            <a:avLst/>
          </a:prstGeom>
          <a:solidFill>
            <a:srgbClr val="8399A6"/>
          </a:solidFill>
          <a:ln w="25400">
            <a:solidFill>
              <a:srgbClr val="343D44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15"/>
              </a:spcBef>
            </a:pPr>
            <a:endParaRPr sz="1550">
              <a:latin typeface="Times New Roman"/>
              <a:cs typeface="Times New Roman"/>
            </a:endParaRPr>
          </a:p>
          <a:p>
            <a:pPr marL="880110" indent="-342265">
              <a:lnSpc>
                <a:spcPct val="100000"/>
              </a:lnSpc>
              <a:buClr>
                <a:srgbClr val="253138"/>
              </a:buClr>
              <a:buSzPct val="154838"/>
              <a:buFont typeface="Wingdings"/>
              <a:buChar char=""/>
              <a:tabLst>
                <a:tab pos="880110" algn="l"/>
              </a:tabLst>
            </a:pPr>
            <a:r>
              <a:rPr sz="1550" spc="-10" dirty="0">
                <a:latin typeface="Arial MT"/>
                <a:cs typeface="Arial MT"/>
              </a:rPr>
              <a:t>Wireshark</a:t>
            </a:r>
            <a:endParaRPr sz="1550">
              <a:latin typeface="Arial MT"/>
              <a:cs typeface="Arial MT"/>
            </a:endParaRPr>
          </a:p>
          <a:p>
            <a:pPr marL="933450">
              <a:lnSpc>
                <a:spcPct val="100000"/>
              </a:lnSpc>
              <a:spcBef>
                <a:spcPts val="390"/>
              </a:spcBef>
            </a:pPr>
            <a:r>
              <a:rPr sz="1550" spc="-10" dirty="0">
                <a:latin typeface="Arial MT"/>
                <a:cs typeface="Arial MT"/>
              </a:rPr>
              <a:t>Analysis: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endParaRPr sz="1550">
              <a:latin typeface="Arial MT"/>
              <a:cs typeface="Arial MT"/>
            </a:endParaRPr>
          </a:p>
          <a:p>
            <a:pPr marL="699135" indent="-180975">
              <a:lnSpc>
                <a:spcPct val="100000"/>
              </a:lnSpc>
              <a:spcBef>
                <a:spcPts val="5"/>
              </a:spcBef>
              <a:buSzPct val="93548"/>
              <a:buFont typeface="Wingdings"/>
              <a:buChar char=""/>
              <a:tabLst>
                <a:tab pos="699135" algn="l"/>
              </a:tabLst>
            </a:pPr>
            <a:r>
              <a:rPr sz="1550" dirty="0">
                <a:latin typeface="Arial MT"/>
                <a:cs typeface="Arial MT"/>
              </a:rPr>
              <a:t>Identified</a:t>
            </a:r>
            <a:r>
              <a:rPr sz="1550" spc="175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packets</a:t>
            </a:r>
            <a:endParaRPr sz="1550">
              <a:latin typeface="Arial MT"/>
              <a:cs typeface="Arial MT"/>
            </a:endParaRPr>
          </a:p>
          <a:p>
            <a:pPr marL="170815" algn="ctr">
              <a:lnSpc>
                <a:spcPct val="100000"/>
              </a:lnSpc>
              <a:spcBef>
                <a:spcPts val="995"/>
              </a:spcBef>
            </a:pPr>
            <a:r>
              <a:rPr sz="1550" dirty="0">
                <a:latin typeface="Arial MT"/>
                <a:cs typeface="Arial MT"/>
              </a:rPr>
              <a:t>containing</a:t>
            </a:r>
            <a:r>
              <a:rPr sz="1550" spc="130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“lilytuckrige”</a:t>
            </a:r>
            <a:endParaRPr sz="1550">
              <a:latin typeface="Arial MT"/>
              <a:cs typeface="Arial MT"/>
            </a:endParaRPr>
          </a:p>
          <a:p>
            <a:pPr marL="171450" algn="ctr">
              <a:lnSpc>
                <a:spcPct val="100000"/>
              </a:lnSpc>
              <a:spcBef>
                <a:spcPts val="994"/>
              </a:spcBef>
            </a:pPr>
            <a:r>
              <a:rPr sz="1550" dirty="0">
                <a:latin typeface="Arial MT"/>
                <a:cs typeface="Arial MT"/>
              </a:rPr>
              <a:t>(victim’s</a:t>
            </a:r>
            <a:r>
              <a:rPr sz="1550" spc="140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name).</a:t>
            </a:r>
            <a:r>
              <a:rPr sz="1200" spc="-10" dirty="0">
                <a:solidFill>
                  <a:srgbClr val="253138"/>
                </a:solidFill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1301" y="1414462"/>
            <a:ext cx="2800350" cy="2524125"/>
          </a:xfrm>
          <a:prstGeom prst="rect">
            <a:avLst/>
          </a:prstGeom>
          <a:solidFill>
            <a:srgbClr val="8399A6"/>
          </a:solidFill>
          <a:ln w="25400">
            <a:solidFill>
              <a:srgbClr val="343D44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05"/>
              </a:spcBef>
            </a:pPr>
            <a:endParaRPr sz="1550">
              <a:latin typeface="Times New Roman"/>
              <a:cs typeface="Times New Roman"/>
            </a:endParaRPr>
          </a:p>
          <a:p>
            <a:pPr marL="581025" indent="-342265">
              <a:lnSpc>
                <a:spcPct val="100000"/>
              </a:lnSpc>
              <a:buClr>
                <a:srgbClr val="253138"/>
              </a:buClr>
              <a:buSzPct val="154838"/>
              <a:buFont typeface="Wingdings"/>
              <a:buChar char=""/>
              <a:tabLst>
                <a:tab pos="581025" algn="l"/>
              </a:tabLst>
            </a:pPr>
            <a:r>
              <a:rPr sz="1550" dirty="0">
                <a:latin typeface="Arial MT"/>
                <a:cs typeface="Arial MT"/>
              </a:rPr>
              <a:t>Packet</a:t>
            </a:r>
            <a:r>
              <a:rPr sz="1550" spc="110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Metadata:</a:t>
            </a:r>
            <a:endParaRPr sz="15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70"/>
              </a:spcBef>
            </a:pPr>
            <a:endParaRPr sz="1550">
              <a:latin typeface="Arial MT"/>
              <a:cs typeface="Arial MT"/>
            </a:endParaRPr>
          </a:p>
          <a:p>
            <a:pPr marL="440690" marR="413384" indent="-180975">
              <a:lnSpc>
                <a:spcPct val="153500"/>
              </a:lnSpc>
              <a:buSzPct val="93548"/>
              <a:buFont typeface="Wingdings"/>
              <a:buChar char=""/>
              <a:tabLst>
                <a:tab pos="567690" algn="l"/>
              </a:tabLst>
            </a:pPr>
            <a:r>
              <a:rPr sz="1550" dirty="0">
                <a:latin typeface="Arial MT"/>
                <a:cs typeface="Arial MT"/>
              </a:rPr>
              <a:t>Timestamps</a:t>
            </a:r>
            <a:r>
              <a:rPr sz="1550" spc="195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matched 	</a:t>
            </a:r>
            <a:r>
              <a:rPr sz="1550" dirty="0">
                <a:latin typeface="Arial MT"/>
                <a:cs typeface="Arial MT"/>
              </a:rPr>
              <a:t>email</a:t>
            </a:r>
            <a:r>
              <a:rPr sz="1550" spc="95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transmission</a:t>
            </a:r>
            <a:endParaRPr sz="1550">
              <a:latin typeface="Arial MT"/>
              <a:cs typeface="Arial MT"/>
            </a:endParaRPr>
          </a:p>
          <a:p>
            <a:pPr marL="1136650">
              <a:lnSpc>
                <a:spcPct val="100000"/>
              </a:lnSpc>
              <a:spcBef>
                <a:spcPts val="1070"/>
              </a:spcBef>
            </a:pPr>
            <a:r>
              <a:rPr sz="1550" spc="-10" dirty="0">
                <a:latin typeface="Arial MT"/>
                <a:cs typeface="Arial MT"/>
              </a:rPr>
              <a:t>times.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60826"/>
            <a:ext cx="2306700" cy="20826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3961" y="724408"/>
            <a:ext cx="1626489" cy="31098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-152400" y="981872"/>
            <a:ext cx="1582940" cy="14710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4733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Activity</a:t>
            </a:r>
            <a:r>
              <a:rPr sz="2400" spc="-65" dirty="0"/>
              <a:t> </a:t>
            </a:r>
            <a:r>
              <a:rPr sz="2400" spc="-10" dirty="0"/>
              <a:t>Timeline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230740"/>
              </p:ext>
            </p:extLst>
          </p:nvPr>
        </p:nvGraphicFramePr>
        <p:xfrm>
          <a:off x="1600200" y="1438000"/>
          <a:ext cx="5625465" cy="2439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5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3365">
                <a:tc>
                  <a:txBody>
                    <a:bodyPr/>
                    <a:lstStyle/>
                    <a:p>
                      <a:pPr marL="31750">
                        <a:lnSpc>
                          <a:spcPts val="1570"/>
                        </a:lnSpc>
                      </a:pPr>
                      <a:r>
                        <a:rPr sz="1400" b="1" dirty="0">
                          <a:solidFill>
                            <a:srgbClr val="253138"/>
                          </a:solidFill>
                          <a:latin typeface="Arial"/>
                          <a:cs typeface="Arial"/>
                        </a:rPr>
                        <a:t>Packet</a:t>
                      </a:r>
                      <a:r>
                        <a:rPr sz="1400" b="1" spc="-45" dirty="0">
                          <a:solidFill>
                            <a:srgbClr val="25313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5" dirty="0">
                          <a:solidFill>
                            <a:srgbClr val="253138"/>
                          </a:solidFill>
                          <a:latin typeface="Arial"/>
                          <a:cs typeface="Arial"/>
                        </a:rPr>
                        <a:t>No.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403860">
                        <a:lnSpc>
                          <a:spcPts val="1570"/>
                        </a:lnSpc>
                      </a:pPr>
                      <a:r>
                        <a:rPr sz="1400" b="1" spc="-10" dirty="0">
                          <a:solidFill>
                            <a:srgbClr val="253138"/>
                          </a:solidFill>
                          <a:latin typeface="Arial"/>
                          <a:cs typeface="Arial"/>
                        </a:rPr>
                        <a:t>Activity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ts val="1570"/>
                        </a:lnSpc>
                      </a:pPr>
                      <a:r>
                        <a:rPr sz="1400" b="1" spc="-10" dirty="0">
                          <a:solidFill>
                            <a:srgbClr val="253138"/>
                          </a:solidFill>
                          <a:latin typeface="Arial"/>
                          <a:cs typeface="Arial"/>
                        </a:rPr>
                        <a:t>Destination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33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79780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44780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403860" marR="873125">
                        <a:lnSpc>
                          <a:spcPct val="150000"/>
                        </a:lnSpc>
                        <a:spcBef>
                          <a:spcPts val="250"/>
                        </a:spcBef>
                      </a:pPr>
                      <a:r>
                        <a:rPr sz="140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Google</a:t>
                      </a:r>
                      <a:r>
                        <a:rPr sz="1400" spc="-7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Search:</a:t>
                      </a:r>
                      <a:r>
                        <a:rPr sz="1400" spc="25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“Send </a:t>
                      </a:r>
                      <a:r>
                        <a:rPr sz="140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Anonymous</a:t>
                      </a:r>
                      <a:r>
                        <a:rPr sz="1400" spc="-3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Mail”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31750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google.com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44780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80614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41605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403860" marR="656590">
                        <a:lnSpc>
                          <a:spcPct val="150000"/>
                        </a:lnSpc>
                        <a:spcBef>
                          <a:spcPts val="225"/>
                        </a:spcBef>
                      </a:pPr>
                      <a:r>
                        <a:rPr sz="140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Email</a:t>
                      </a:r>
                      <a:r>
                        <a:rPr sz="1400" spc="-4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Sent</a:t>
                      </a:r>
                      <a:r>
                        <a:rPr sz="1400" spc="-4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via </a:t>
                      </a: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SendAnonymousMail.net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69.80.225.91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41605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82912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925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403860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Accessed</a:t>
                      </a:r>
                      <a:r>
                        <a:rPr sz="1400" spc="-7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WillSelfDestruct.com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34925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69.25.94.22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34925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30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83601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44145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403860" marR="824865">
                        <a:lnSpc>
                          <a:spcPct val="150000"/>
                        </a:lnSpc>
                        <a:spcBef>
                          <a:spcPts val="170"/>
                        </a:spcBef>
                      </a:pPr>
                      <a:r>
                        <a:rPr sz="140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Sent</a:t>
                      </a:r>
                      <a:r>
                        <a:rPr sz="1400" spc="-5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Another</a:t>
                      </a:r>
                      <a:r>
                        <a:rPr sz="1400" spc="-75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Email</a:t>
                      </a:r>
                      <a:r>
                        <a:rPr sz="1400" spc="5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25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via </a:t>
                      </a: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WillSelfDestruct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21590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135"/>
                        </a:spcBef>
                      </a:pPr>
                      <a:r>
                        <a:rPr sz="1400" spc="-10" dirty="0">
                          <a:solidFill>
                            <a:srgbClr val="253138"/>
                          </a:solidFill>
                          <a:latin typeface="Arial MT"/>
                          <a:cs typeface="Arial MT"/>
                        </a:rPr>
                        <a:t>69.25.94.22</a:t>
                      </a:r>
                      <a:endParaRPr sz="1400" dirty="0">
                        <a:latin typeface="Arial MT"/>
                        <a:cs typeface="Arial MT"/>
                      </a:endParaRPr>
                    </a:p>
                  </a:txBody>
                  <a:tcPr marL="0" marR="0" marT="144145" marB="0"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45000"/>
                            <a:lumOff val="55000"/>
                          </a:schemeClr>
                        </a:gs>
                        <a:gs pos="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5101" y="3229101"/>
            <a:ext cx="3862070" cy="191439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250" y="0"/>
            <a:ext cx="3143250" cy="952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62950" y="590550"/>
            <a:ext cx="781050" cy="952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0" tIns="284733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Challenges</a:t>
            </a:r>
            <a:r>
              <a:rPr sz="2400" spc="-65" dirty="0"/>
              <a:t> </a:t>
            </a:r>
            <a:r>
              <a:rPr sz="2400" dirty="0"/>
              <a:t>&amp;</a:t>
            </a:r>
            <a:r>
              <a:rPr sz="2400" spc="50" dirty="0"/>
              <a:t> </a:t>
            </a:r>
            <a:r>
              <a:rPr sz="2400" spc="-10" dirty="0"/>
              <a:t>Limitations</a:t>
            </a:r>
            <a:endParaRPr sz="240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802E96-83BE-9217-5333-D533E193188A}"/>
              </a:ext>
            </a:extLst>
          </p:cNvPr>
          <p:cNvSpPr/>
          <p:nvPr/>
        </p:nvSpPr>
        <p:spPr>
          <a:xfrm>
            <a:off x="1530032" y="1428750"/>
            <a:ext cx="6083934" cy="2446043"/>
          </a:xfrm>
          <a:prstGeom prst="rect">
            <a:avLst/>
          </a:prstGeom>
          <a:solidFill>
            <a:srgbClr val="E6DDF7"/>
          </a:solidFill>
          <a:ln w="12700"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710565" marR="556895" indent="-318135" algn="l">
              <a:lnSpc>
                <a:spcPct val="112700"/>
              </a:lnSpc>
              <a:buClr>
                <a:srgbClr val="253138"/>
              </a:buClr>
              <a:buSzPct val="120000"/>
              <a:buFont typeface="Arial MT"/>
              <a:buChar char="•"/>
              <a:tabLst>
                <a:tab pos="710565" algn="l"/>
              </a:tabLst>
            </a:pPr>
            <a:r>
              <a:rPr lang="en-US" b="1" dirty="0">
                <a:latin typeface="Arial"/>
                <a:cs typeface="Arial"/>
              </a:rPr>
              <a:t>Unsecured</a:t>
            </a:r>
            <a:r>
              <a:rPr lang="en-US" b="1" spc="-75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Wi-Fi</a:t>
            </a:r>
            <a:r>
              <a:rPr lang="en-US" b="1" spc="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 MT"/>
                <a:cs typeface="Arial MT"/>
              </a:rPr>
              <a:t>–</a:t>
            </a:r>
            <a:r>
              <a:rPr lang="en-US" sz="2000" spc="-25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Hard</a:t>
            </a:r>
            <a:r>
              <a:rPr lang="en-US" sz="1600" spc="-40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to</a:t>
            </a:r>
            <a:r>
              <a:rPr lang="en-US" sz="1600" spc="-40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pinpoint</a:t>
            </a:r>
            <a:r>
              <a:rPr lang="en-US" sz="1600" spc="-5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a</a:t>
            </a:r>
            <a:r>
              <a:rPr lang="en-US" sz="1600" spc="-40" dirty="0">
                <a:latin typeface="Arial MT"/>
                <a:cs typeface="Arial MT"/>
              </a:rPr>
              <a:t> </a:t>
            </a:r>
            <a:r>
              <a:rPr lang="en-US" sz="1600" spc="-10" dirty="0">
                <a:latin typeface="Arial MT"/>
                <a:cs typeface="Arial MT"/>
              </a:rPr>
              <a:t>single user.</a:t>
            </a:r>
            <a:endParaRPr lang="en-US" sz="2000" dirty="0">
              <a:latin typeface="Arial MT"/>
              <a:cs typeface="Arial MT"/>
            </a:endParaRPr>
          </a:p>
          <a:p>
            <a:pPr marL="710565" marR="608965" indent="-318135" algn="l">
              <a:lnSpc>
                <a:spcPct val="115799"/>
              </a:lnSpc>
              <a:buClr>
                <a:srgbClr val="253138"/>
              </a:buClr>
              <a:buSzPct val="120000"/>
              <a:buFont typeface="Arial MT"/>
              <a:buChar char="•"/>
              <a:tabLst>
                <a:tab pos="710565" algn="l"/>
              </a:tabLst>
            </a:pPr>
            <a:r>
              <a:rPr lang="en-US" b="1" dirty="0">
                <a:latin typeface="Arial"/>
                <a:cs typeface="Arial"/>
              </a:rPr>
              <a:t>Anonymous</a:t>
            </a:r>
            <a:r>
              <a:rPr lang="en-US" b="1" spc="-60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Email</a:t>
            </a:r>
            <a:r>
              <a:rPr lang="en-US" b="1" spc="-25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Services</a:t>
            </a:r>
            <a:r>
              <a:rPr lang="en-US" b="1" spc="-60" dirty="0">
                <a:latin typeface="Arial"/>
                <a:cs typeface="Arial"/>
              </a:rPr>
              <a:t> </a:t>
            </a:r>
            <a:r>
              <a:rPr lang="en-US" sz="1600" dirty="0">
                <a:latin typeface="Arial MT"/>
                <a:cs typeface="Arial MT"/>
              </a:rPr>
              <a:t>–</a:t>
            </a:r>
            <a:r>
              <a:rPr lang="en-US" sz="1600" spc="-45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Designed</a:t>
            </a:r>
            <a:r>
              <a:rPr lang="en-US" sz="1600" spc="-60" dirty="0">
                <a:latin typeface="Arial MT"/>
                <a:cs typeface="Arial MT"/>
              </a:rPr>
              <a:t> </a:t>
            </a:r>
            <a:r>
              <a:rPr lang="en-US" sz="1600" spc="-25" dirty="0">
                <a:latin typeface="Arial MT"/>
                <a:cs typeface="Arial MT"/>
              </a:rPr>
              <a:t>to </a:t>
            </a:r>
            <a:r>
              <a:rPr lang="en-US" sz="1600" dirty="0">
                <a:latin typeface="Arial MT"/>
                <a:cs typeface="Arial MT"/>
              </a:rPr>
              <a:t>erase</a:t>
            </a:r>
            <a:r>
              <a:rPr lang="en-US" sz="1600" spc="-35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digital</a:t>
            </a:r>
            <a:r>
              <a:rPr lang="en-US" sz="1600" spc="-35" dirty="0">
                <a:latin typeface="Arial MT"/>
                <a:cs typeface="Arial MT"/>
              </a:rPr>
              <a:t> </a:t>
            </a:r>
            <a:r>
              <a:rPr lang="en-US" sz="1600" spc="-10" dirty="0">
                <a:latin typeface="Arial MT"/>
                <a:cs typeface="Arial MT"/>
              </a:rPr>
              <a:t>traces.</a:t>
            </a:r>
            <a:endParaRPr lang="en-US" sz="2000" dirty="0">
              <a:latin typeface="Arial MT"/>
              <a:cs typeface="Arial MT"/>
            </a:endParaRPr>
          </a:p>
          <a:p>
            <a:pPr marL="710565" marR="347980" indent="-318135" algn="l">
              <a:lnSpc>
                <a:spcPct val="115799"/>
              </a:lnSpc>
              <a:spcBef>
                <a:spcPts val="5"/>
              </a:spcBef>
              <a:buClr>
                <a:srgbClr val="253138"/>
              </a:buClr>
              <a:buSzPct val="120000"/>
              <a:buFont typeface="Arial MT"/>
              <a:buChar char="•"/>
              <a:tabLst>
                <a:tab pos="710565" algn="l"/>
              </a:tabLst>
            </a:pPr>
            <a:r>
              <a:rPr lang="en-US" b="1" dirty="0">
                <a:latin typeface="Arial"/>
                <a:cs typeface="Arial"/>
              </a:rPr>
              <a:t>Privacy</a:t>
            </a:r>
            <a:r>
              <a:rPr lang="en-US" b="1" spc="-70" dirty="0">
                <a:latin typeface="Arial"/>
                <a:cs typeface="Arial"/>
              </a:rPr>
              <a:t> </a:t>
            </a:r>
            <a:r>
              <a:rPr lang="en-US" b="1" dirty="0">
                <a:latin typeface="Arial"/>
                <a:cs typeface="Arial"/>
              </a:rPr>
              <a:t>Restrictions</a:t>
            </a:r>
            <a:r>
              <a:rPr lang="en-US" b="1" spc="-35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 MT"/>
                <a:cs typeface="Arial MT"/>
              </a:rPr>
              <a:t>–</a:t>
            </a:r>
            <a:r>
              <a:rPr lang="en-US" sz="2000" spc="-55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No</a:t>
            </a:r>
            <a:r>
              <a:rPr lang="en-US" sz="1600" spc="5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access</a:t>
            </a:r>
            <a:r>
              <a:rPr lang="en-US" sz="1600" spc="-40" dirty="0">
                <a:latin typeface="Arial MT"/>
                <a:cs typeface="Arial MT"/>
              </a:rPr>
              <a:t> </a:t>
            </a:r>
            <a:r>
              <a:rPr lang="en-US" sz="1600" dirty="0">
                <a:latin typeface="Arial MT"/>
                <a:cs typeface="Arial MT"/>
              </a:rPr>
              <a:t>to</a:t>
            </a:r>
            <a:r>
              <a:rPr lang="en-US" sz="1600" spc="-65" dirty="0">
                <a:latin typeface="Arial MT"/>
                <a:cs typeface="Arial MT"/>
              </a:rPr>
              <a:t> </a:t>
            </a:r>
            <a:r>
              <a:rPr lang="en-US" sz="1600" spc="-10" dirty="0">
                <a:latin typeface="Arial MT"/>
                <a:cs typeface="Arial MT"/>
              </a:rPr>
              <a:t>personal devices.</a:t>
            </a:r>
            <a:endParaRPr lang="en-US" sz="2000" dirty="0">
              <a:latin typeface="Arial MT"/>
              <a:cs typeface="Arial MT"/>
            </a:endParaRPr>
          </a:p>
          <a:p>
            <a:pPr algn="ctr"/>
            <a:endParaRPr lang="en-AU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3650" y="322898"/>
            <a:ext cx="1536700" cy="392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400" spc="-10" dirty="0"/>
              <a:t>Conclusion</a:t>
            </a:r>
            <a:endParaRPr sz="2400" dirty="0"/>
          </a:p>
        </p:txBody>
      </p:sp>
      <p:grpSp>
        <p:nvGrpSpPr>
          <p:cNvPr id="3" name="object 3"/>
          <p:cNvGrpSpPr/>
          <p:nvPr/>
        </p:nvGrpSpPr>
        <p:grpSpPr>
          <a:xfrm>
            <a:off x="1600200" y="1077912"/>
            <a:ext cx="6073775" cy="2987675"/>
            <a:chOff x="1535175" y="1649412"/>
            <a:chExt cx="6073775" cy="2987675"/>
          </a:xfrm>
        </p:grpSpPr>
        <p:sp>
          <p:nvSpPr>
            <p:cNvPr id="4" name="object 4"/>
            <p:cNvSpPr/>
            <p:nvPr/>
          </p:nvSpPr>
          <p:spPr>
            <a:xfrm>
              <a:off x="1547875" y="1662112"/>
              <a:ext cx="6048375" cy="2962275"/>
            </a:xfrm>
            <a:custGeom>
              <a:avLst/>
              <a:gdLst/>
              <a:ahLst/>
              <a:cxnLst/>
              <a:rect l="l" t="t" r="r" b="b"/>
              <a:pathLst>
                <a:path w="6048375" h="2962275">
                  <a:moveTo>
                    <a:pt x="6048375" y="0"/>
                  </a:moveTo>
                  <a:lnTo>
                    <a:pt x="0" y="0"/>
                  </a:lnTo>
                  <a:lnTo>
                    <a:pt x="0" y="2962275"/>
                  </a:lnTo>
                  <a:lnTo>
                    <a:pt x="6048375" y="2962275"/>
                  </a:lnTo>
                  <a:lnTo>
                    <a:pt x="60483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47875" y="1662112"/>
              <a:ext cx="6048375" cy="2962275"/>
            </a:xfrm>
            <a:custGeom>
              <a:avLst/>
              <a:gdLst/>
              <a:ahLst/>
              <a:cxnLst/>
              <a:rect l="l" t="t" r="r" b="b"/>
              <a:pathLst>
                <a:path w="6048375" h="2962275">
                  <a:moveTo>
                    <a:pt x="0" y="2962275"/>
                  </a:moveTo>
                  <a:lnTo>
                    <a:pt x="6048375" y="2962275"/>
                  </a:lnTo>
                  <a:lnTo>
                    <a:pt x="6048375" y="0"/>
                  </a:lnTo>
                  <a:lnTo>
                    <a:pt x="0" y="0"/>
                  </a:lnTo>
                  <a:lnTo>
                    <a:pt x="0" y="2962275"/>
                  </a:lnTo>
                  <a:close/>
                </a:path>
              </a:pathLst>
            </a:custGeom>
            <a:ln w="25400">
              <a:solidFill>
                <a:srgbClr val="343D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37665" y="1598790"/>
            <a:ext cx="4998720" cy="19459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7180" indent="-284480" algn="just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297180" algn="l"/>
              </a:tabLst>
            </a:pP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investigation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successfully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linked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network</a:t>
            </a:r>
            <a:endParaRPr sz="1400" dirty="0">
              <a:latin typeface="Arial MT"/>
              <a:cs typeface="Arial MT"/>
            </a:endParaRPr>
          </a:p>
          <a:p>
            <a:pPr marL="298450" algn="just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latin typeface="Arial MT"/>
                <a:cs typeface="Arial MT"/>
              </a:rPr>
              <a:t>activity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suspect.</a:t>
            </a:r>
            <a:endParaRPr sz="1400" dirty="0">
              <a:latin typeface="Arial MT"/>
              <a:cs typeface="Arial MT"/>
            </a:endParaRPr>
          </a:p>
          <a:p>
            <a:pPr marL="297815" indent="-285115" algn="just">
              <a:lnSpc>
                <a:spcPct val="100000"/>
              </a:lnSpc>
              <a:spcBef>
                <a:spcPts val="20"/>
              </a:spcBef>
              <a:buFont typeface="Courier New"/>
              <a:buChar char="o"/>
              <a:tabLst>
                <a:tab pos="297815" algn="l"/>
              </a:tabLst>
            </a:pP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harassing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emails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were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sent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using</a:t>
            </a:r>
            <a:endParaRPr sz="1400" dirty="0">
              <a:latin typeface="Arial MT"/>
              <a:cs typeface="Arial MT"/>
            </a:endParaRPr>
          </a:p>
          <a:p>
            <a:pPr marL="298450" algn="just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latin typeface="Arial MT"/>
                <a:cs typeface="Arial MT"/>
              </a:rPr>
              <a:t>anonymous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services.</a:t>
            </a:r>
            <a:endParaRPr sz="1400" dirty="0">
              <a:latin typeface="Arial MT"/>
              <a:cs typeface="Arial MT"/>
            </a:endParaRPr>
          </a:p>
          <a:p>
            <a:pPr marL="297180" marR="5080" indent="-285115" algn="just">
              <a:lnSpc>
                <a:spcPct val="99100"/>
              </a:lnSpc>
              <a:spcBef>
                <a:spcPts val="40"/>
              </a:spcBef>
              <a:buFont typeface="Courier New"/>
              <a:buChar char="o"/>
              <a:tabLst>
                <a:tab pos="298450" algn="l"/>
              </a:tabLst>
            </a:pPr>
            <a:r>
              <a:rPr sz="1400" dirty="0">
                <a:latin typeface="Arial MT"/>
                <a:cs typeface="Arial MT"/>
              </a:rPr>
              <a:t>Forensic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techniques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like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MAC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tracking,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PCAP 	</a:t>
            </a:r>
            <a:r>
              <a:rPr sz="1400" dirty="0">
                <a:latin typeface="Arial MT"/>
                <a:cs typeface="Arial MT"/>
              </a:rPr>
              <a:t>analysis,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student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records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helped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establish 	evidence.</a:t>
            </a:r>
            <a:endParaRPr sz="1400" dirty="0">
              <a:latin typeface="Arial MT"/>
              <a:cs typeface="Arial MT"/>
            </a:endParaRPr>
          </a:p>
          <a:p>
            <a:pPr marL="297815" indent="-285115" algn="just">
              <a:lnSpc>
                <a:spcPct val="100000"/>
              </a:lnSpc>
              <a:spcBef>
                <a:spcPts val="20"/>
              </a:spcBef>
              <a:buFont typeface="Courier New"/>
              <a:buChar char="o"/>
              <a:tabLst>
                <a:tab pos="297815" algn="l"/>
              </a:tabLst>
            </a:pPr>
            <a:r>
              <a:rPr sz="1400" dirty="0">
                <a:latin typeface="Arial MT"/>
                <a:cs typeface="Arial MT"/>
              </a:rPr>
              <a:t>Further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administrative/judicial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actions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are</a:t>
            </a:r>
            <a:endParaRPr sz="1400" dirty="0">
              <a:latin typeface="Arial MT"/>
              <a:cs typeface="Arial MT"/>
            </a:endParaRPr>
          </a:p>
          <a:p>
            <a:pPr marL="298450">
              <a:lnSpc>
                <a:spcPct val="100000"/>
              </a:lnSpc>
              <a:spcBef>
                <a:spcPts val="15"/>
              </a:spcBef>
            </a:pPr>
            <a:r>
              <a:rPr sz="1400" spc="-10" dirty="0">
                <a:latin typeface="Arial MT"/>
                <a:cs typeface="Arial MT"/>
              </a:rPr>
              <a:t>required.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18255"/>
            <a:ext cx="2345689" cy="1825243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96645" y="1371648"/>
            <a:ext cx="8047355" cy="3675379"/>
            <a:chOff x="1096962" y="1401762"/>
            <a:chExt cx="8047355" cy="3675379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5275" y="4133850"/>
              <a:ext cx="1228725" cy="9429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09662" y="1414462"/>
              <a:ext cx="6934200" cy="2905125"/>
            </a:xfrm>
            <a:custGeom>
              <a:avLst/>
              <a:gdLst/>
              <a:ahLst/>
              <a:cxnLst/>
              <a:rect l="l" t="t" r="r" b="b"/>
              <a:pathLst>
                <a:path w="6934200" h="2905125">
                  <a:moveTo>
                    <a:pt x="6934200" y="0"/>
                  </a:moveTo>
                  <a:lnTo>
                    <a:pt x="0" y="0"/>
                  </a:lnTo>
                  <a:lnTo>
                    <a:pt x="0" y="2905125"/>
                  </a:lnTo>
                  <a:lnTo>
                    <a:pt x="6934200" y="2905125"/>
                  </a:lnTo>
                  <a:lnTo>
                    <a:pt x="6934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09662" y="1414462"/>
              <a:ext cx="6934200" cy="2905125"/>
            </a:xfrm>
            <a:custGeom>
              <a:avLst/>
              <a:gdLst/>
              <a:ahLst/>
              <a:cxnLst/>
              <a:rect l="l" t="t" r="r" b="b"/>
              <a:pathLst>
                <a:path w="6934200" h="2905125">
                  <a:moveTo>
                    <a:pt x="0" y="2905125"/>
                  </a:moveTo>
                  <a:lnTo>
                    <a:pt x="6934200" y="2905125"/>
                  </a:lnTo>
                  <a:lnTo>
                    <a:pt x="6934200" y="0"/>
                  </a:lnTo>
                  <a:lnTo>
                    <a:pt x="0" y="0"/>
                  </a:lnTo>
                  <a:lnTo>
                    <a:pt x="0" y="2905125"/>
                  </a:lnTo>
                  <a:close/>
                </a:path>
              </a:pathLst>
            </a:custGeom>
            <a:ln w="25400">
              <a:solidFill>
                <a:srgbClr val="343D4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92481" rIns="0" bIns="0" rtlCol="0">
            <a:spAutoFit/>
          </a:bodyPr>
          <a:lstStyle/>
          <a:p>
            <a:pPr marL="207137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Recommendations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09800" y="2114550"/>
            <a:ext cx="4856322" cy="128817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05"/>
              </a:spcBef>
              <a:buClr>
                <a:srgbClr val="253138"/>
              </a:buClr>
              <a:buSzPct val="125000"/>
              <a:buFont typeface="Arial MT"/>
              <a:buChar char="•"/>
              <a:tabLst>
                <a:tab pos="330200" algn="l"/>
              </a:tabLst>
            </a:pPr>
            <a:r>
              <a:rPr dirty="0">
                <a:latin typeface="Calibri"/>
                <a:cs typeface="Calibri"/>
              </a:rPr>
              <a:t>Strengthen</a:t>
            </a:r>
            <a:r>
              <a:rPr spc="-10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dormitory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network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security.</a:t>
            </a:r>
            <a:endParaRPr dirty="0">
              <a:latin typeface="Calibri"/>
              <a:cs typeface="Calibri"/>
            </a:endParaRPr>
          </a:p>
          <a:p>
            <a:pPr marL="330200" indent="-317500">
              <a:lnSpc>
                <a:spcPct val="100000"/>
              </a:lnSpc>
              <a:spcBef>
                <a:spcPts val="425"/>
              </a:spcBef>
              <a:buClr>
                <a:srgbClr val="253138"/>
              </a:buClr>
              <a:buSzPct val="125000"/>
              <a:buFont typeface="Arial MT"/>
              <a:buChar char="•"/>
              <a:tabLst>
                <a:tab pos="330200" algn="l"/>
              </a:tabLst>
            </a:pPr>
            <a:r>
              <a:rPr dirty="0">
                <a:latin typeface="Calibri"/>
                <a:cs typeface="Calibri"/>
              </a:rPr>
              <a:t>Enforce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policies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against</a:t>
            </a:r>
            <a:r>
              <a:rPr spc="-5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unauthorized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routers.</a:t>
            </a:r>
            <a:endParaRPr dirty="0">
              <a:latin typeface="Calibri"/>
              <a:cs typeface="Calibri"/>
            </a:endParaRPr>
          </a:p>
          <a:p>
            <a:pPr marL="330200" indent="-317500">
              <a:lnSpc>
                <a:spcPct val="100000"/>
              </a:lnSpc>
              <a:spcBef>
                <a:spcPts val="425"/>
              </a:spcBef>
              <a:buClr>
                <a:srgbClr val="253138"/>
              </a:buClr>
              <a:buSzPct val="125000"/>
              <a:buFont typeface="Arial MT"/>
              <a:buChar char="•"/>
              <a:tabLst>
                <a:tab pos="330200" algn="l"/>
              </a:tabLst>
            </a:pPr>
            <a:r>
              <a:rPr dirty="0">
                <a:latin typeface="Calibri"/>
                <a:cs typeface="Calibri"/>
              </a:rPr>
              <a:t>Increase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awareness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anonymous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email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abuse.</a:t>
            </a:r>
            <a:endParaRPr dirty="0">
              <a:latin typeface="Calibri"/>
              <a:cs typeface="Calibri"/>
            </a:endParaRPr>
          </a:p>
          <a:p>
            <a:pPr marL="330200" indent="-317500">
              <a:lnSpc>
                <a:spcPct val="100000"/>
              </a:lnSpc>
              <a:spcBef>
                <a:spcPts val="500"/>
              </a:spcBef>
              <a:buClr>
                <a:srgbClr val="253138"/>
              </a:buClr>
              <a:buSzPct val="125000"/>
              <a:buFont typeface="Arial MT"/>
              <a:buChar char="•"/>
              <a:tabLst>
                <a:tab pos="330200" algn="l"/>
              </a:tabLst>
            </a:pPr>
            <a:r>
              <a:rPr dirty="0">
                <a:latin typeface="Calibri"/>
                <a:cs typeface="Calibri"/>
              </a:rPr>
              <a:t>Conduct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regular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forensic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network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monitoring.</a:t>
            </a:r>
            <a:endParaRPr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4037" y="0"/>
            <a:ext cx="2928213" cy="141516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633342" y="466725"/>
            <a:ext cx="4806315" cy="4676775"/>
            <a:chOff x="3633342" y="466725"/>
            <a:chExt cx="4806315" cy="46767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33342" y="1493774"/>
              <a:ext cx="3813175" cy="36497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14875" y="1085850"/>
              <a:ext cx="3714750" cy="2971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710048" y="1081023"/>
              <a:ext cx="3724910" cy="2981960"/>
            </a:xfrm>
            <a:custGeom>
              <a:avLst/>
              <a:gdLst/>
              <a:ahLst/>
              <a:cxnLst/>
              <a:rect l="l" t="t" r="r" b="b"/>
              <a:pathLst>
                <a:path w="3724909" h="2981960">
                  <a:moveTo>
                    <a:pt x="1490726" y="0"/>
                  </a:moveTo>
                  <a:lnTo>
                    <a:pt x="2233676" y="0"/>
                  </a:lnTo>
                  <a:lnTo>
                    <a:pt x="2310383" y="2031"/>
                  </a:lnTo>
                  <a:lnTo>
                    <a:pt x="2386076" y="7747"/>
                  </a:lnTo>
                  <a:lnTo>
                    <a:pt x="2460625" y="17272"/>
                  </a:lnTo>
                  <a:lnTo>
                    <a:pt x="2534030" y="30352"/>
                  </a:lnTo>
                  <a:lnTo>
                    <a:pt x="2606167" y="46989"/>
                  </a:lnTo>
                  <a:lnTo>
                    <a:pt x="2676905" y="67055"/>
                  </a:lnTo>
                  <a:lnTo>
                    <a:pt x="2746248" y="90550"/>
                  </a:lnTo>
                  <a:lnTo>
                    <a:pt x="2813939" y="117221"/>
                  </a:lnTo>
                  <a:lnTo>
                    <a:pt x="2879979" y="147065"/>
                  </a:lnTo>
                  <a:lnTo>
                    <a:pt x="2944241" y="179959"/>
                  </a:lnTo>
                  <a:lnTo>
                    <a:pt x="3006598" y="215900"/>
                  </a:lnTo>
                  <a:lnTo>
                    <a:pt x="3067177" y="254635"/>
                  </a:lnTo>
                  <a:lnTo>
                    <a:pt x="3125597" y="296163"/>
                  </a:lnTo>
                  <a:lnTo>
                    <a:pt x="3181857" y="340487"/>
                  </a:lnTo>
                  <a:lnTo>
                    <a:pt x="3235959" y="387350"/>
                  </a:lnTo>
                  <a:lnTo>
                    <a:pt x="3287776" y="436625"/>
                  </a:lnTo>
                  <a:lnTo>
                    <a:pt x="3337052" y="488441"/>
                  </a:lnTo>
                  <a:lnTo>
                    <a:pt x="3383915" y="542543"/>
                  </a:lnTo>
                  <a:lnTo>
                    <a:pt x="3428237" y="598804"/>
                  </a:lnTo>
                  <a:lnTo>
                    <a:pt x="3469767" y="657225"/>
                  </a:lnTo>
                  <a:lnTo>
                    <a:pt x="3508502" y="717803"/>
                  </a:lnTo>
                  <a:lnTo>
                    <a:pt x="3544443" y="780161"/>
                  </a:lnTo>
                  <a:lnTo>
                    <a:pt x="3577335" y="844423"/>
                  </a:lnTo>
                  <a:lnTo>
                    <a:pt x="3607180" y="910463"/>
                  </a:lnTo>
                  <a:lnTo>
                    <a:pt x="3633851" y="978153"/>
                  </a:lnTo>
                  <a:lnTo>
                    <a:pt x="3657346" y="1047495"/>
                  </a:lnTo>
                  <a:lnTo>
                    <a:pt x="3677411" y="1118234"/>
                  </a:lnTo>
                  <a:lnTo>
                    <a:pt x="3694049" y="1190370"/>
                  </a:lnTo>
                  <a:lnTo>
                    <a:pt x="3707129" y="1263777"/>
                  </a:lnTo>
                  <a:lnTo>
                    <a:pt x="3716654" y="1338326"/>
                  </a:lnTo>
                  <a:lnTo>
                    <a:pt x="3722370" y="1414018"/>
                  </a:lnTo>
                  <a:lnTo>
                    <a:pt x="3724402" y="1490726"/>
                  </a:lnTo>
                  <a:lnTo>
                    <a:pt x="3722370" y="1567433"/>
                  </a:lnTo>
                  <a:lnTo>
                    <a:pt x="3716654" y="1643126"/>
                  </a:lnTo>
                  <a:lnTo>
                    <a:pt x="3707129" y="1717675"/>
                  </a:lnTo>
                  <a:lnTo>
                    <a:pt x="3694049" y="1791081"/>
                  </a:lnTo>
                  <a:lnTo>
                    <a:pt x="3677411" y="1863217"/>
                  </a:lnTo>
                  <a:lnTo>
                    <a:pt x="3657346" y="1933956"/>
                  </a:lnTo>
                  <a:lnTo>
                    <a:pt x="3633851" y="2003298"/>
                  </a:lnTo>
                  <a:lnTo>
                    <a:pt x="3607180" y="2070989"/>
                  </a:lnTo>
                  <a:lnTo>
                    <a:pt x="3577335" y="2137029"/>
                  </a:lnTo>
                  <a:lnTo>
                    <a:pt x="3544443" y="2201291"/>
                  </a:lnTo>
                  <a:lnTo>
                    <a:pt x="3508502" y="2263648"/>
                  </a:lnTo>
                  <a:lnTo>
                    <a:pt x="3469767" y="2324227"/>
                  </a:lnTo>
                  <a:lnTo>
                    <a:pt x="3428237" y="2382647"/>
                  </a:lnTo>
                  <a:lnTo>
                    <a:pt x="3383915" y="2438908"/>
                  </a:lnTo>
                  <a:lnTo>
                    <a:pt x="3337052" y="2493010"/>
                  </a:lnTo>
                  <a:lnTo>
                    <a:pt x="3287776" y="2544826"/>
                  </a:lnTo>
                  <a:lnTo>
                    <a:pt x="3235959" y="2594102"/>
                  </a:lnTo>
                  <a:lnTo>
                    <a:pt x="3181857" y="2640965"/>
                  </a:lnTo>
                  <a:lnTo>
                    <a:pt x="3125597" y="2685288"/>
                  </a:lnTo>
                  <a:lnTo>
                    <a:pt x="3067177" y="2726816"/>
                  </a:lnTo>
                  <a:lnTo>
                    <a:pt x="3006598" y="2765552"/>
                  </a:lnTo>
                  <a:lnTo>
                    <a:pt x="2944241" y="2801467"/>
                  </a:lnTo>
                  <a:lnTo>
                    <a:pt x="2879979" y="2834386"/>
                  </a:lnTo>
                  <a:lnTo>
                    <a:pt x="2813939" y="2864243"/>
                  </a:lnTo>
                  <a:lnTo>
                    <a:pt x="2746248" y="2890939"/>
                  </a:lnTo>
                  <a:lnTo>
                    <a:pt x="2676905" y="2914370"/>
                  </a:lnTo>
                  <a:lnTo>
                    <a:pt x="2606167" y="2934462"/>
                  </a:lnTo>
                  <a:lnTo>
                    <a:pt x="2534030" y="2951099"/>
                  </a:lnTo>
                  <a:lnTo>
                    <a:pt x="2460625" y="2964218"/>
                  </a:lnTo>
                  <a:lnTo>
                    <a:pt x="2386076" y="2973692"/>
                  </a:lnTo>
                  <a:lnTo>
                    <a:pt x="2310383" y="2979445"/>
                  </a:lnTo>
                  <a:lnTo>
                    <a:pt x="2233676" y="2981388"/>
                  </a:lnTo>
                  <a:lnTo>
                    <a:pt x="1490726" y="2981388"/>
                  </a:lnTo>
                  <a:lnTo>
                    <a:pt x="1414017" y="2979445"/>
                  </a:lnTo>
                  <a:lnTo>
                    <a:pt x="1338326" y="2973692"/>
                  </a:lnTo>
                  <a:lnTo>
                    <a:pt x="1263777" y="2964218"/>
                  </a:lnTo>
                  <a:lnTo>
                    <a:pt x="1190371" y="2951099"/>
                  </a:lnTo>
                  <a:lnTo>
                    <a:pt x="1118235" y="2934462"/>
                  </a:lnTo>
                  <a:lnTo>
                    <a:pt x="1047496" y="2914370"/>
                  </a:lnTo>
                  <a:lnTo>
                    <a:pt x="978153" y="2890939"/>
                  </a:lnTo>
                  <a:lnTo>
                    <a:pt x="910463" y="2864243"/>
                  </a:lnTo>
                  <a:lnTo>
                    <a:pt x="844423" y="2834386"/>
                  </a:lnTo>
                  <a:lnTo>
                    <a:pt x="780161" y="2801467"/>
                  </a:lnTo>
                  <a:lnTo>
                    <a:pt x="717803" y="2765552"/>
                  </a:lnTo>
                  <a:lnTo>
                    <a:pt x="657225" y="2726816"/>
                  </a:lnTo>
                  <a:lnTo>
                    <a:pt x="598804" y="2685288"/>
                  </a:lnTo>
                  <a:lnTo>
                    <a:pt x="542543" y="2640965"/>
                  </a:lnTo>
                  <a:lnTo>
                    <a:pt x="488441" y="2594102"/>
                  </a:lnTo>
                  <a:lnTo>
                    <a:pt x="436625" y="2544826"/>
                  </a:lnTo>
                  <a:lnTo>
                    <a:pt x="387350" y="2493010"/>
                  </a:lnTo>
                  <a:lnTo>
                    <a:pt x="340487" y="2438908"/>
                  </a:lnTo>
                  <a:lnTo>
                    <a:pt x="296163" y="2382647"/>
                  </a:lnTo>
                  <a:lnTo>
                    <a:pt x="254635" y="2324227"/>
                  </a:lnTo>
                  <a:lnTo>
                    <a:pt x="215900" y="2263648"/>
                  </a:lnTo>
                  <a:lnTo>
                    <a:pt x="179959" y="2201291"/>
                  </a:lnTo>
                  <a:lnTo>
                    <a:pt x="147065" y="2137029"/>
                  </a:lnTo>
                  <a:lnTo>
                    <a:pt x="117221" y="2070989"/>
                  </a:lnTo>
                  <a:lnTo>
                    <a:pt x="90550" y="2003298"/>
                  </a:lnTo>
                  <a:lnTo>
                    <a:pt x="67055" y="1933956"/>
                  </a:lnTo>
                  <a:lnTo>
                    <a:pt x="46989" y="1863217"/>
                  </a:lnTo>
                  <a:lnTo>
                    <a:pt x="30352" y="1791081"/>
                  </a:lnTo>
                  <a:lnTo>
                    <a:pt x="17272" y="1717675"/>
                  </a:lnTo>
                  <a:lnTo>
                    <a:pt x="7747" y="1643126"/>
                  </a:lnTo>
                  <a:lnTo>
                    <a:pt x="2031" y="1567433"/>
                  </a:lnTo>
                  <a:lnTo>
                    <a:pt x="0" y="1490726"/>
                  </a:lnTo>
                  <a:lnTo>
                    <a:pt x="2031" y="1414018"/>
                  </a:lnTo>
                  <a:lnTo>
                    <a:pt x="7747" y="1338326"/>
                  </a:lnTo>
                  <a:lnTo>
                    <a:pt x="17272" y="1263777"/>
                  </a:lnTo>
                  <a:lnTo>
                    <a:pt x="30352" y="1190370"/>
                  </a:lnTo>
                  <a:lnTo>
                    <a:pt x="46989" y="1118234"/>
                  </a:lnTo>
                  <a:lnTo>
                    <a:pt x="67055" y="1047495"/>
                  </a:lnTo>
                  <a:lnTo>
                    <a:pt x="90550" y="978153"/>
                  </a:lnTo>
                  <a:lnTo>
                    <a:pt x="117221" y="910463"/>
                  </a:lnTo>
                  <a:lnTo>
                    <a:pt x="147065" y="844423"/>
                  </a:lnTo>
                  <a:lnTo>
                    <a:pt x="179959" y="780161"/>
                  </a:lnTo>
                  <a:lnTo>
                    <a:pt x="215900" y="717803"/>
                  </a:lnTo>
                  <a:lnTo>
                    <a:pt x="254635" y="657225"/>
                  </a:lnTo>
                  <a:lnTo>
                    <a:pt x="296163" y="598804"/>
                  </a:lnTo>
                  <a:lnTo>
                    <a:pt x="340487" y="542543"/>
                  </a:lnTo>
                  <a:lnTo>
                    <a:pt x="387350" y="488441"/>
                  </a:lnTo>
                  <a:lnTo>
                    <a:pt x="436625" y="436625"/>
                  </a:lnTo>
                  <a:lnTo>
                    <a:pt x="488441" y="387350"/>
                  </a:lnTo>
                  <a:lnTo>
                    <a:pt x="542543" y="340487"/>
                  </a:lnTo>
                  <a:lnTo>
                    <a:pt x="598804" y="296163"/>
                  </a:lnTo>
                  <a:lnTo>
                    <a:pt x="657225" y="254635"/>
                  </a:lnTo>
                  <a:lnTo>
                    <a:pt x="717803" y="215900"/>
                  </a:lnTo>
                  <a:lnTo>
                    <a:pt x="780161" y="179959"/>
                  </a:lnTo>
                  <a:lnTo>
                    <a:pt x="844423" y="147065"/>
                  </a:lnTo>
                  <a:lnTo>
                    <a:pt x="910463" y="117221"/>
                  </a:lnTo>
                  <a:lnTo>
                    <a:pt x="978153" y="90550"/>
                  </a:lnTo>
                  <a:lnTo>
                    <a:pt x="1047496" y="67055"/>
                  </a:lnTo>
                  <a:lnTo>
                    <a:pt x="1118235" y="46989"/>
                  </a:lnTo>
                  <a:lnTo>
                    <a:pt x="1190371" y="30352"/>
                  </a:lnTo>
                  <a:lnTo>
                    <a:pt x="1263777" y="17272"/>
                  </a:lnTo>
                  <a:lnTo>
                    <a:pt x="1338326" y="7747"/>
                  </a:lnTo>
                  <a:lnTo>
                    <a:pt x="1414017" y="2031"/>
                  </a:lnTo>
                  <a:lnTo>
                    <a:pt x="1490726" y="0"/>
                  </a:lnTo>
                  <a:close/>
                </a:path>
              </a:pathLst>
            </a:custGeom>
            <a:ln w="9525">
              <a:solidFill>
                <a:srgbClr val="25313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53275" y="466725"/>
              <a:ext cx="1276350" cy="95250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08632" y="2157393"/>
            <a:ext cx="2344167" cy="5212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253138"/>
                </a:solidFill>
              </a:rPr>
              <a:t>Thank</a:t>
            </a:r>
            <a:r>
              <a:rPr spc="-180" dirty="0">
                <a:solidFill>
                  <a:srgbClr val="253138"/>
                </a:solidFill>
              </a:rPr>
              <a:t> </a:t>
            </a:r>
            <a:r>
              <a:rPr spc="-25" dirty="0">
                <a:solidFill>
                  <a:srgbClr val="253138"/>
                </a:solidFill>
              </a:rPr>
              <a:t>You</a:t>
            </a:r>
            <a:r>
              <a:rPr lang="en-AU" spc="-25" dirty="0">
                <a:solidFill>
                  <a:srgbClr val="253138"/>
                </a:solidFill>
              </a:rPr>
              <a:t>!!</a:t>
            </a:r>
            <a:endParaRPr spc="-25" dirty="0">
              <a:solidFill>
                <a:srgbClr val="253138"/>
              </a:solidFill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4486" y="3590671"/>
            <a:ext cx="4040848" cy="155282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34491" cy="26777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01025" y="2781300"/>
            <a:ext cx="942975" cy="10096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64435">
              <a:lnSpc>
                <a:spcPct val="100000"/>
              </a:lnSpc>
              <a:spcBef>
                <a:spcPts val="105"/>
              </a:spcBef>
            </a:pPr>
            <a:r>
              <a:rPr sz="2400" u="sng" dirty="0">
                <a:uFill>
                  <a:solidFill>
                    <a:srgbClr val="000000"/>
                  </a:solidFill>
                </a:uFill>
              </a:rPr>
              <a:t>Executive</a:t>
            </a:r>
            <a:r>
              <a:rPr sz="2400" u="sng" spc="-4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</a:rPr>
              <a:t>Summary</a:t>
            </a:r>
            <a:endParaRPr sz="240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32485" y="1858962"/>
            <a:ext cx="7812405" cy="2099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5"/>
              </a:spcBef>
              <a:buSzPct val="12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Investigation</a:t>
            </a:r>
            <a:r>
              <a:rPr sz="2000" spc="-5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into</a:t>
            </a:r>
            <a:r>
              <a:rPr sz="2000" spc="-4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harassing</a:t>
            </a:r>
            <a:r>
              <a:rPr sz="2000" spc="-4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emails</a:t>
            </a:r>
            <a:r>
              <a:rPr sz="2000" spc="-1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sent</a:t>
            </a:r>
            <a:r>
              <a:rPr sz="2000" spc="-1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to</a:t>
            </a:r>
            <a:r>
              <a:rPr sz="2000" spc="-5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Professor</a:t>
            </a:r>
            <a:r>
              <a:rPr sz="2000" spc="-4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Lily</a:t>
            </a:r>
            <a:r>
              <a:rPr sz="2000" spc="-4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53138"/>
                </a:solidFill>
                <a:latin typeface="Arial MT"/>
                <a:cs typeface="Arial MT"/>
              </a:rPr>
              <a:t>Tuckrige.</a:t>
            </a:r>
            <a:endParaRPr sz="2000">
              <a:latin typeface="Arial MT"/>
              <a:cs typeface="Arial MT"/>
            </a:endParaRPr>
          </a:p>
          <a:p>
            <a:pPr marL="355600" marR="165735" indent="-343535">
              <a:lnSpc>
                <a:spcPts val="2780"/>
              </a:lnSpc>
              <a:spcBef>
                <a:spcPts val="80"/>
              </a:spcBef>
              <a:buSzPct val="12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Emails</a:t>
            </a:r>
            <a:r>
              <a:rPr sz="2000" spc="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were</a:t>
            </a:r>
            <a:r>
              <a:rPr sz="2000" spc="-3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sent</a:t>
            </a:r>
            <a:r>
              <a:rPr sz="2000" spc="-7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via</a:t>
            </a:r>
            <a:r>
              <a:rPr sz="2000" spc="-3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anonymous</a:t>
            </a:r>
            <a:r>
              <a:rPr sz="2000" spc="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services</a:t>
            </a:r>
            <a:r>
              <a:rPr sz="2000" spc="-7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and</a:t>
            </a:r>
            <a:r>
              <a:rPr sz="2000" spc="-3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linked</a:t>
            </a:r>
            <a:r>
              <a:rPr sz="2000" spc="-3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to</a:t>
            </a:r>
            <a:r>
              <a:rPr sz="2000" spc="-3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53138"/>
                </a:solidFill>
                <a:latin typeface="Arial MT"/>
                <a:cs typeface="Arial MT"/>
              </a:rPr>
              <a:t>dorm’s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unprotected</a:t>
            </a:r>
            <a:r>
              <a:rPr sz="2000" spc="-8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Ethernet</a:t>
            </a:r>
            <a:r>
              <a:rPr sz="2000" spc="-4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53138"/>
                </a:solidFill>
                <a:latin typeface="Arial MT"/>
                <a:cs typeface="Arial MT"/>
              </a:rPr>
              <a:t>connection.</a:t>
            </a:r>
            <a:endParaRPr sz="2000">
              <a:latin typeface="Arial MT"/>
              <a:cs typeface="Arial MT"/>
            </a:endParaRPr>
          </a:p>
          <a:p>
            <a:pPr marL="355600" marR="185420" indent="-343535">
              <a:lnSpc>
                <a:spcPts val="2780"/>
              </a:lnSpc>
              <a:buSzPct val="12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Methods</a:t>
            </a:r>
            <a:r>
              <a:rPr sz="2000" spc="-4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used:</a:t>
            </a:r>
            <a:r>
              <a:rPr sz="2000" spc="-4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Browser</a:t>
            </a:r>
            <a:r>
              <a:rPr sz="2000" spc="-7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fingerprinting,</a:t>
            </a:r>
            <a:r>
              <a:rPr sz="2000" spc="-4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TCP</a:t>
            </a:r>
            <a:r>
              <a:rPr sz="2000" spc="-7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flow</a:t>
            </a:r>
            <a:r>
              <a:rPr sz="2000" spc="-3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analysis,</a:t>
            </a:r>
            <a:r>
              <a:rPr sz="2000" spc="-4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53138"/>
                </a:solidFill>
                <a:latin typeface="Arial MT"/>
                <a:cs typeface="Arial MT"/>
              </a:rPr>
              <a:t>packet sniffing.</a:t>
            </a:r>
            <a:endParaRPr sz="20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25"/>
              </a:spcBef>
              <a:buSzPct val="120000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Goal:</a:t>
            </a:r>
            <a:r>
              <a:rPr sz="2000" spc="-2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Identify</a:t>
            </a:r>
            <a:r>
              <a:rPr sz="2000" spc="-9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the</a:t>
            </a:r>
            <a:r>
              <a:rPr sz="2000" spc="1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sender</a:t>
            </a:r>
            <a:r>
              <a:rPr sz="2000" spc="-6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through</a:t>
            </a:r>
            <a:r>
              <a:rPr sz="2000" spc="-5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network</a:t>
            </a:r>
            <a:r>
              <a:rPr sz="2000" spc="-2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253138"/>
                </a:solidFill>
                <a:latin typeface="Arial MT"/>
                <a:cs typeface="Arial MT"/>
              </a:rPr>
              <a:t>forensic</a:t>
            </a:r>
            <a:r>
              <a:rPr sz="2000" spc="-9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253138"/>
                </a:solidFill>
                <a:latin typeface="Arial MT"/>
                <a:cs typeface="Arial MT"/>
              </a:rPr>
              <a:t>techniques</a:t>
            </a:r>
            <a:r>
              <a:rPr sz="2000" b="1" spc="-10" dirty="0">
                <a:solidFill>
                  <a:srgbClr val="253138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81387" y="27639"/>
            <a:ext cx="3667125" cy="15811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4975" y="4000500"/>
            <a:ext cx="3667125" cy="1142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7027" y="547345"/>
            <a:ext cx="7633969" cy="808736"/>
          </a:xfrm>
          <a:prstGeom prst="rect">
            <a:avLst/>
          </a:prstGeom>
        </p:spPr>
        <p:txBody>
          <a:bodyPr vert="horz" wrap="square" lIns="0" tIns="388238" rIns="0" bIns="0" rtlCol="0">
            <a:spAutoFit/>
          </a:bodyPr>
          <a:lstStyle/>
          <a:p>
            <a:pPr marL="4265930">
              <a:lnSpc>
                <a:spcPct val="100000"/>
              </a:lnSpc>
              <a:spcBef>
                <a:spcPts val="105"/>
              </a:spcBef>
            </a:pPr>
            <a:r>
              <a:rPr sz="2400" u="sng" spc="-10" dirty="0">
                <a:uFill>
                  <a:solidFill>
                    <a:srgbClr val="000000"/>
                  </a:solidFill>
                </a:uFill>
              </a:rPr>
              <a:t>Investigative</a:t>
            </a:r>
            <a:r>
              <a:rPr sz="2400" u="sng" spc="-5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24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Approach</a:t>
            </a:r>
            <a:r>
              <a:rPr sz="2400" b="1" u="sng" spc="-10" dirty="0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Calibri"/>
                <a:cs typeface="Calibri"/>
              </a:rPr>
              <a:t>: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5300" y="723900"/>
            <a:ext cx="3728085" cy="3531235"/>
            <a:chOff x="495300" y="723900"/>
            <a:chExt cx="3728085" cy="353123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5300" y="723900"/>
              <a:ext cx="1152525" cy="85725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2000" y="3733800"/>
              <a:ext cx="3461385" cy="9525"/>
            </a:xfrm>
            <a:custGeom>
              <a:avLst/>
              <a:gdLst/>
              <a:ahLst/>
              <a:cxnLst/>
              <a:rect l="l" t="t" r="r" b="b"/>
              <a:pathLst>
                <a:path w="3461385" h="9525">
                  <a:moveTo>
                    <a:pt x="25717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257175" y="9525"/>
                  </a:lnTo>
                  <a:lnTo>
                    <a:pt x="257175" y="0"/>
                  </a:lnTo>
                  <a:close/>
                </a:path>
                <a:path w="3461385" h="9525">
                  <a:moveTo>
                    <a:pt x="733425" y="0"/>
                  </a:moveTo>
                  <a:lnTo>
                    <a:pt x="728472" y="0"/>
                  </a:lnTo>
                  <a:lnTo>
                    <a:pt x="728472" y="9525"/>
                  </a:lnTo>
                  <a:lnTo>
                    <a:pt x="733425" y="9525"/>
                  </a:lnTo>
                  <a:lnTo>
                    <a:pt x="733425" y="0"/>
                  </a:lnTo>
                  <a:close/>
                </a:path>
                <a:path w="3461385" h="9525">
                  <a:moveTo>
                    <a:pt x="3461004" y="0"/>
                  </a:moveTo>
                  <a:lnTo>
                    <a:pt x="2025650" y="0"/>
                  </a:lnTo>
                  <a:lnTo>
                    <a:pt x="2025650" y="9525"/>
                  </a:lnTo>
                  <a:lnTo>
                    <a:pt x="3461004" y="9525"/>
                  </a:lnTo>
                  <a:lnTo>
                    <a:pt x="3461004" y="0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" y="4010025"/>
              <a:ext cx="3380104" cy="245110"/>
            </a:xfrm>
            <a:custGeom>
              <a:avLst/>
              <a:gdLst/>
              <a:ahLst/>
              <a:cxnLst/>
              <a:rect l="l" t="t" r="r" b="b"/>
              <a:pathLst>
                <a:path w="3380104" h="245110">
                  <a:moveTo>
                    <a:pt x="1689989" y="0"/>
                  </a:moveTo>
                  <a:lnTo>
                    <a:pt x="1610436" y="133"/>
                  </a:lnTo>
                  <a:lnTo>
                    <a:pt x="1531829" y="529"/>
                  </a:lnTo>
                  <a:lnTo>
                    <a:pt x="1454250" y="1182"/>
                  </a:lnTo>
                  <a:lnTo>
                    <a:pt x="1377780" y="2086"/>
                  </a:lnTo>
                  <a:lnTo>
                    <a:pt x="1302500" y="3235"/>
                  </a:lnTo>
                  <a:lnTo>
                    <a:pt x="1228491" y="4624"/>
                  </a:lnTo>
                  <a:lnTo>
                    <a:pt x="1155834" y="6245"/>
                  </a:lnTo>
                  <a:lnTo>
                    <a:pt x="1084610" y="8094"/>
                  </a:lnTo>
                  <a:lnTo>
                    <a:pt x="1014901" y="10165"/>
                  </a:lnTo>
                  <a:lnTo>
                    <a:pt x="946788" y="12452"/>
                  </a:lnTo>
                  <a:lnTo>
                    <a:pt x="880352" y="14948"/>
                  </a:lnTo>
                  <a:lnTo>
                    <a:pt x="815674" y="17648"/>
                  </a:lnTo>
                  <a:lnTo>
                    <a:pt x="752835" y="20547"/>
                  </a:lnTo>
                  <a:lnTo>
                    <a:pt x="691917" y="23637"/>
                  </a:lnTo>
                  <a:lnTo>
                    <a:pt x="633000" y="26914"/>
                  </a:lnTo>
                  <a:lnTo>
                    <a:pt x="576166" y="30371"/>
                  </a:lnTo>
                  <a:lnTo>
                    <a:pt x="521496" y="34002"/>
                  </a:lnTo>
                  <a:lnTo>
                    <a:pt x="469071" y="37803"/>
                  </a:lnTo>
                  <a:lnTo>
                    <a:pt x="418972" y="41766"/>
                  </a:lnTo>
                  <a:lnTo>
                    <a:pt x="371281" y="45885"/>
                  </a:lnTo>
                  <a:lnTo>
                    <a:pt x="326079" y="50156"/>
                  </a:lnTo>
                  <a:lnTo>
                    <a:pt x="283446" y="54572"/>
                  </a:lnTo>
                  <a:lnTo>
                    <a:pt x="243464" y="59127"/>
                  </a:lnTo>
                  <a:lnTo>
                    <a:pt x="171778" y="68631"/>
                  </a:lnTo>
                  <a:lnTo>
                    <a:pt x="111669" y="78622"/>
                  </a:lnTo>
                  <a:lnTo>
                    <a:pt x="63788" y="89051"/>
                  </a:lnTo>
                  <a:lnTo>
                    <a:pt x="16312" y="105416"/>
                  </a:lnTo>
                  <a:lnTo>
                    <a:pt x="0" y="122504"/>
                  </a:lnTo>
                  <a:lnTo>
                    <a:pt x="1839" y="128271"/>
                  </a:lnTo>
                  <a:lnTo>
                    <a:pt x="44635" y="150596"/>
                  </a:lnTo>
                  <a:lnTo>
                    <a:pt x="86159" y="161229"/>
                  </a:lnTo>
                  <a:lnTo>
                    <a:pt x="140235" y="171446"/>
                  </a:lnTo>
                  <a:lnTo>
                    <a:pt x="206214" y="181200"/>
                  </a:lnTo>
                  <a:lnTo>
                    <a:pt x="283446" y="190445"/>
                  </a:lnTo>
                  <a:lnTo>
                    <a:pt x="326079" y="194861"/>
                  </a:lnTo>
                  <a:lnTo>
                    <a:pt x="371281" y="199132"/>
                  </a:lnTo>
                  <a:lnTo>
                    <a:pt x="418972" y="203253"/>
                  </a:lnTo>
                  <a:lnTo>
                    <a:pt x="469071" y="207216"/>
                  </a:lnTo>
                  <a:lnTo>
                    <a:pt x="521496" y="211016"/>
                  </a:lnTo>
                  <a:lnTo>
                    <a:pt x="576166" y="214648"/>
                  </a:lnTo>
                  <a:lnTo>
                    <a:pt x="633000" y="218105"/>
                  </a:lnTo>
                  <a:lnTo>
                    <a:pt x="691917" y="221382"/>
                  </a:lnTo>
                  <a:lnTo>
                    <a:pt x="752835" y="224473"/>
                  </a:lnTo>
                  <a:lnTo>
                    <a:pt x="815674" y="227371"/>
                  </a:lnTo>
                  <a:lnTo>
                    <a:pt x="880352" y="230072"/>
                  </a:lnTo>
                  <a:lnTo>
                    <a:pt x="946788" y="232568"/>
                  </a:lnTo>
                  <a:lnTo>
                    <a:pt x="1014901" y="234855"/>
                  </a:lnTo>
                  <a:lnTo>
                    <a:pt x="1084610" y="236925"/>
                  </a:lnTo>
                  <a:lnTo>
                    <a:pt x="1155834" y="238775"/>
                  </a:lnTo>
                  <a:lnTo>
                    <a:pt x="1228491" y="240397"/>
                  </a:lnTo>
                  <a:lnTo>
                    <a:pt x="1302500" y="241785"/>
                  </a:lnTo>
                  <a:lnTo>
                    <a:pt x="1377780" y="242934"/>
                  </a:lnTo>
                  <a:lnTo>
                    <a:pt x="1454250" y="243838"/>
                  </a:lnTo>
                  <a:lnTo>
                    <a:pt x="1531829" y="244491"/>
                  </a:lnTo>
                  <a:lnTo>
                    <a:pt x="1610436" y="244887"/>
                  </a:lnTo>
                  <a:lnTo>
                    <a:pt x="1689989" y="245021"/>
                  </a:lnTo>
                  <a:lnTo>
                    <a:pt x="1769541" y="244887"/>
                  </a:lnTo>
                  <a:lnTo>
                    <a:pt x="1848148" y="244491"/>
                  </a:lnTo>
                  <a:lnTo>
                    <a:pt x="1925727" y="243838"/>
                  </a:lnTo>
                  <a:lnTo>
                    <a:pt x="2002197" y="242934"/>
                  </a:lnTo>
                  <a:lnTo>
                    <a:pt x="2077477" y="241785"/>
                  </a:lnTo>
                  <a:lnTo>
                    <a:pt x="2151486" y="240397"/>
                  </a:lnTo>
                  <a:lnTo>
                    <a:pt x="2224143" y="238775"/>
                  </a:lnTo>
                  <a:lnTo>
                    <a:pt x="2295367" y="236926"/>
                  </a:lnTo>
                  <a:lnTo>
                    <a:pt x="2365076" y="234855"/>
                  </a:lnTo>
                  <a:lnTo>
                    <a:pt x="2433189" y="232568"/>
                  </a:lnTo>
                  <a:lnTo>
                    <a:pt x="2499625" y="230072"/>
                  </a:lnTo>
                  <a:lnTo>
                    <a:pt x="2564303" y="227372"/>
                  </a:lnTo>
                  <a:lnTo>
                    <a:pt x="2627142" y="224474"/>
                  </a:lnTo>
                  <a:lnTo>
                    <a:pt x="2688060" y="221383"/>
                  </a:lnTo>
                  <a:lnTo>
                    <a:pt x="2746977" y="218106"/>
                  </a:lnTo>
                  <a:lnTo>
                    <a:pt x="2803811" y="214649"/>
                  </a:lnTo>
                  <a:lnTo>
                    <a:pt x="2858481" y="211018"/>
                  </a:lnTo>
                  <a:lnTo>
                    <a:pt x="2910906" y="207218"/>
                  </a:lnTo>
                  <a:lnTo>
                    <a:pt x="2961005" y="203255"/>
                  </a:lnTo>
                  <a:lnTo>
                    <a:pt x="3008696" y="199135"/>
                  </a:lnTo>
                  <a:lnTo>
                    <a:pt x="3053898" y="194864"/>
                  </a:lnTo>
                  <a:lnTo>
                    <a:pt x="3096531" y="190448"/>
                  </a:lnTo>
                  <a:lnTo>
                    <a:pt x="3136513" y="185893"/>
                  </a:lnTo>
                  <a:lnTo>
                    <a:pt x="3208199" y="176389"/>
                  </a:lnTo>
                  <a:lnTo>
                    <a:pt x="3268308" y="166398"/>
                  </a:lnTo>
                  <a:lnTo>
                    <a:pt x="3316189" y="155969"/>
                  </a:lnTo>
                  <a:lnTo>
                    <a:pt x="3363665" y="139604"/>
                  </a:lnTo>
                  <a:lnTo>
                    <a:pt x="3379978" y="122516"/>
                  </a:lnTo>
                  <a:lnTo>
                    <a:pt x="3378138" y="116749"/>
                  </a:lnTo>
                  <a:lnTo>
                    <a:pt x="3335342" y="94424"/>
                  </a:lnTo>
                  <a:lnTo>
                    <a:pt x="3293818" y="83791"/>
                  </a:lnTo>
                  <a:lnTo>
                    <a:pt x="3239742" y="73574"/>
                  </a:lnTo>
                  <a:lnTo>
                    <a:pt x="3173763" y="63820"/>
                  </a:lnTo>
                  <a:lnTo>
                    <a:pt x="3096531" y="54575"/>
                  </a:lnTo>
                  <a:lnTo>
                    <a:pt x="3053898" y="50159"/>
                  </a:lnTo>
                  <a:lnTo>
                    <a:pt x="3008696" y="45888"/>
                  </a:lnTo>
                  <a:lnTo>
                    <a:pt x="2961005" y="41768"/>
                  </a:lnTo>
                  <a:lnTo>
                    <a:pt x="2910906" y="37804"/>
                  </a:lnTo>
                  <a:lnTo>
                    <a:pt x="2858481" y="34004"/>
                  </a:lnTo>
                  <a:lnTo>
                    <a:pt x="2803811" y="30372"/>
                  </a:lnTo>
                  <a:lnTo>
                    <a:pt x="2746977" y="26915"/>
                  </a:lnTo>
                  <a:lnTo>
                    <a:pt x="2688060" y="23638"/>
                  </a:lnTo>
                  <a:lnTo>
                    <a:pt x="2627142" y="20547"/>
                  </a:lnTo>
                  <a:lnTo>
                    <a:pt x="2564303" y="17649"/>
                  </a:lnTo>
                  <a:lnTo>
                    <a:pt x="2499625" y="14948"/>
                  </a:lnTo>
                  <a:lnTo>
                    <a:pt x="2433189" y="12452"/>
                  </a:lnTo>
                  <a:lnTo>
                    <a:pt x="2365076" y="10165"/>
                  </a:lnTo>
                  <a:lnTo>
                    <a:pt x="2295367" y="8095"/>
                  </a:lnTo>
                  <a:lnTo>
                    <a:pt x="2224143" y="6245"/>
                  </a:lnTo>
                  <a:lnTo>
                    <a:pt x="2151486" y="4624"/>
                  </a:lnTo>
                  <a:lnTo>
                    <a:pt x="2077477" y="3235"/>
                  </a:lnTo>
                  <a:lnTo>
                    <a:pt x="2002197" y="2086"/>
                  </a:lnTo>
                  <a:lnTo>
                    <a:pt x="1925727" y="1182"/>
                  </a:lnTo>
                  <a:lnTo>
                    <a:pt x="1848148" y="529"/>
                  </a:lnTo>
                  <a:lnTo>
                    <a:pt x="1769541" y="133"/>
                  </a:lnTo>
                  <a:lnTo>
                    <a:pt x="1689989" y="0"/>
                  </a:lnTo>
                  <a:close/>
                </a:path>
              </a:pathLst>
            </a:custGeom>
            <a:solidFill>
              <a:srgbClr val="25313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95562" y="1172603"/>
              <a:ext cx="490220" cy="839469"/>
            </a:xfrm>
            <a:custGeom>
              <a:avLst/>
              <a:gdLst/>
              <a:ahLst/>
              <a:cxnLst/>
              <a:rect l="l" t="t" r="r" b="b"/>
              <a:pathLst>
                <a:path w="490220" h="839469">
                  <a:moveTo>
                    <a:pt x="489877" y="489191"/>
                  </a:moveTo>
                  <a:lnTo>
                    <a:pt x="484327" y="445325"/>
                  </a:lnTo>
                  <a:lnTo>
                    <a:pt x="483489" y="443153"/>
                  </a:lnTo>
                  <a:lnTo>
                    <a:pt x="483489" y="502183"/>
                  </a:lnTo>
                  <a:lnTo>
                    <a:pt x="483184" y="506768"/>
                  </a:lnTo>
                  <a:lnTo>
                    <a:pt x="467626" y="555967"/>
                  </a:lnTo>
                  <a:lnTo>
                    <a:pt x="441045" y="595287"/>
                  </a:lnTo>
                  <a:lnTo>
                    <a:pt x="434187" y="603973"/>
                  </a:lnTo>
                  <a:lnTo>
                    <a:pt x="437718" y="596366"/>
                  </a:lnTo>
                  <a:lnTo>
                    <a:pt x="443039" y="587311"/>
                  </a:lnTo>
                  <a:lnTo>
                    <a:pt x="461975" y="558685"/>
                  </a:lnTo>
                  <a:lnTo>
                    <a:pt x="467702" y="545122"/>
                  </a:lnTo>
                  <a:lnTo>
                    <a:pt x="468706" y="543394"/>
                  </a:lnTo>
                  <a:lnTo>
                    <a:pt x="478091" y="522109"/>
                  </a:lnTo>
                  <a:lnTo>
                    <a:pt x="483489" y="502183"/>
                  </a:lnTo>
                  <a:lnTo>
                    <a:pt x="483489" y="443153"/>
                  </a:lnTo>
                  <a:lnTo>
                    <a:pt x="481749" y="438645"/>
                  </a:lnTo>
                  <a:lnTo>
                    <a:pt x="481749" y="471157"/>
                  </a:lnTo>
                  <a:lnTo>
                    <a:pt x="478193" y="504990"/>
                  </a:lnTo>
                  <a:lnTo>
                    <a:pt x="477634" y="506450"/>
                  </a:lnTo>
                  <a:lnTo>
                    <a:pt x="479209" y="479666"/>
                  </a:lnTo>
                  <a:lnTo>
                    <a:pt x="467550" y="439813"/>
                  </a:lnTo>
                  <a:lnTo>
                    <a:pt x="425754" y="358152"/>
                  </a:lnTo>
                  <a:lnTo>
                    <a:pt x="410362" y="312623"/>
                  </a:lnTo>
                  <a:lnTo>
                    <a:pt x="408470" y="261480"/>
                  </a:lnTo>
                  <a:lnTo>
                    <a:pt x="410743" y="214960"/>
                  </a:lnTo>
                  <a:lnTo>
                    <a:pt x="405574" y="167817"/>
                  </a:lnTo>
                  <a:lnTo>
                    <a:pt x="400532" y="149313"/>
                  </a:lnTo>
                  <a:lnTo>
                    <a:pt x="405549" y="161785"/>
                  </a:lnTo>
                  <a:lnTo>
                    <a:pt x="411035" y="183540"/>
                  </a:lnTo>
                  <a:lnTo>
                    <a:pt x="414769" y="205638"/>
                  </a:lnTo>
                  <a:lnTo>
                    <a:pt x="416699" y="227977"/>
                  </a:lnTo>
                  <a:lnTo>
                    <a:pt x="416826" y="248069"/>
                  </a:lnTo>
                  <a:lnTo>
                    <a:pt x="416852" y="250431"/>
                  </a:lnTo>
                  <a:lnTo>
                    <a:pt x="420154" y="305663"/>
                  </a:lnTo>
                  <a:lnTo>
                    <a:pt x="441718" y="362331"/>
                  </a:lnTo>
                  <a:lnTo>
                    <a:pt x="442442" y="363753"/>
                  </a:lnTo>
                  <a:lnTo>
                    <a:pt x="436765" y="353453"/>
                  </a:lnTo>
                  <a:lnTo>
                    <a:pt x="422656" y="319506"/>
                  </a:lnTo>
                  <a:lnTo>
                    <a:pt x="413829" y="284022"/>
                  </a:lnTo>
                  <a:lnTo>
                    <a:pt x="411772" y="246875"/>
                  </a:lnTo>
                  <a:lnTo>
                    <a:pt x="410883" y="246240"/>
                  </a:lnTo>
                  <a:lnTo>
                    <a:pt x="410883" y="246875"/>
                  </a:lnTo>
                  <a:lnTo>
                    <a:pt x="409841" y="272935"/>
                  </a:lnTo>
                  <a:lnTo>
                    <a:pt x="413321" y="298475"/>
                  </a:lnTo>
                  <a:lnTo>
                    <a:pt x="420382" y="323392"/>
                  </a:lnTo>
                  <a:lnTo>
                    <a:pt x="430060" y="347586"/>
                  </a:lnTo>
                  <a:lnTo>
                    <a:pt x="445858" y="377863"/>
                  </a:lnTo>
                  <a:lnTo>
                    <a:pt x="462343" y="407022"/>
                  </a:lnTo>
                  <a:lnTo>
                    <a:pt x="475576" y="437311"/>
                  </a:lnTo>
                  <a:lnTo>
                    <a:pt x="481749" y="471157"/>
                  </a:lnTo>
                  <a:lnTo>
                    <a:pt x="481749" y="438645"/>
                  </a:lnTo>
                  <a:lnTo>
                    <a:pt x="468757" y="404964"/>
                  </a:lnTo>
                  <a:lnTo>
                    <a:pt x="449046" y="365785"/>
                  </a:lnTo>
                  <a:lnTo>
                    <a:pt x="431076" y="325488"/>
                  </a:lnTo>
                  <a:lnTo>
                    <a:pt x="424510" y="299669"/>
                  </a:lnTo>
                  <a:lnTo>
                    <a:pt x="422287" y="273977"/>
                  </a:lnTo>
                  <a:lnTo>
                    <a:pt x="422071" y="250431"/>
                  </a:lnTo>
                  <a:lnTo>
                    <a:pt x="422046" y="248069"/>
                  </a:lnTo>
                  <a:lnTo>
                    <a:pt x="419379" y="201244"/>
                  </a:lnTo>
                  <a:lnTo>
                    <a:pt x="410629" y="161785"/>
                  </a:lnTo>
                  <a:lnTo>
                    <a:pt x="386270" y="105448"/>
                  </a:lnTo>
                  <a:lnTo>
                    <a:pt x="383247" y="101003"/>
                  </a:lnTo>
                  <a:lnTo>
                    <a:pt x="373849" y="80784"/>
                  </a:lnTo>
                  <a:lnTo>
                    <a:pt x="347776" y="45427"/>
                  </a:lnTo>
                  <a:lnTo>
                    <a:pt x="315252" y="18529"/>
                  </a:lnTo>
                  <a:lnTo>
                    <a:pt x="261442" y="0"/>
                  </a:lnTo>
                  <a:lnTo>
                    <a:pt x="212661" y="2057"/>
                  </a:lnTo>
                  <a:lnTo>
                    <a:pt x="163614" y="18529"/>
                  </a:lnTo>
                  <a:lnTo>
                    <a:pt x="127482" y="37109"/>
                  </a:lnTo>
                  <a:lnTo>
                    <a:pt x="108445" y="72072"/>
                  </a:lnTo>
                  <a:lnTo>
                    <a:pt x="100622" y="118300"/>
                  </a:lnTo>
                  <a:lnTo>
                    <a:pt x="98107" y="170700"/>
                  </a:lnTo>
                  <a:lnTo>
                    <a:pt x="95034" y="224142"/>
                  </a:lnTo>
                  <a:lnTo>
                    <a:pt x="93141" y="235000"/>
                  </a:lnTo>
                  <a:lnTo>
                    <a:pt x="92621" y="236715"/>
                  </a:lnTo>
                  <a:lnTo>
                    <a:pt x="89446" y="244551"/>
                  </a:lnTo>
                  <a:lnTo>
                    <a:pt x="89446" y="256171"/>
                  </a:lnTo>
                  <a:lnTo>
                    <a:pt x="86309" y="274205"/>
                  </a:lnTo>
                  <a:lnTo>
                    <a:pt x="74561" y="303555"/>
                  </a:lnTo>
                  <a:lnTo>
                    <a:pt x="61366" y="326948"/>
                  </a:lnTo>
                  <a:lnTo>
                    <a:pt x="48298" y="359143"/>
                  </a:lnTo>
                  <a:lnTo>
                    <a:pt x="43624" y="397319"/>
                  </a:lnTo>
                  <a:lnTo>
                    <a:pt x="49606" y="430606"/>
                  </a:lnTo>
                  <a:lnTo>
                    <a:pt x="58813" y="461721"/>
                  </a:lnTo>
                  <a:lnTo>
                    <a:pt x="63309" y="490385"/>
                  </a:lnTo>
                  <a:lnTo>
                    <a:pt x="62750" y="499071"/>
                  </a:lnTo>
                  <a:lnTo>
                    <a:pt x="58585" y="511937"/>
                  </a:lnTo>
                  <a:lnTo>
                    <a:pt x="58585" y="526821"/>
                  </a:lnTo>
                  <a:lnTo>
                    <a:pt x="48387" y="555078"/>
                  </a:lnTo>
                  <a:lnTo>
                    <a:pt x="48387" y="759929"/>
                  </a:lnTo>
                  <a:lnTo>
                    <a:pt x="41706" y="753160"/>
                  </a:lnTo>
                  <a:lnTo>
                    <a:pt x="19481" y="716889"/>
                  </a:lnTo>
                  <a:lnTo>
                    <a:pt x="7340" y="676948"/>
                  </a:lnTo>
                  <a:lnTo>
                    <a:pt x="6515" y="634606"/>
                  </a:lnTo>
                  <a:lnTo>
                    <a:pt x="13208" y="605891"/>
                  </a:lnTo>
                  <a:lnTo>
                    <a:pt x="25006" y="579539"/>
                  </a:lnTo>
                  <a:lnTo>
                    <a:pt x="40246" y="554405"/>
                  </a:lnTo>
                  <a:lnTo>
                    <a:pt x="46964" y="544537"/>
                  </a:lnTo>
                  <a:lnTo>
                    <a:pt x="43624" y="555879"/>
                  </a:lnTo>
                  <a:lnTo>
                    <a:pt x="29146" y="593166"/>
                  </a:lnTo>
                  <a:lnTo>
                    <a:pt x="23533" y="612254"/>
                  </a:lnTo>
                  <a:lnTo>
                    <a:pt x="19278" y="645147"/>
                  </a:lnTo>
                  <a:lnTo>
                    <a:pt x="19685" y="657707"/>
                  </a:lnTo>
                  <a:lnTo>
                    <a:pt x="19113" y="663232"/>
                  </a:lnTo>
                  <a:lnTo>
                    <a:pt x="20320" y="676656"/>
                  </a:lnTo>
                  <a:lnTo>
                    <a:pt x="20370" y="678053"/>
                  </a:lnTo>
                  <a:lnTo>
                    <a:pt x="20510" y="678815"/>
                  </a:lnTo>
                  <a:lnTo>
                    <a:pt x="22161" y="697001"/>
                  </a:lnTo>
                  <a:lnTo>
                    <a:pt x="31953" y="729792"/>
                  </a:lnTo>
                  <a:lnTo>
                    <a:pt x="38061" y="741006"/>
                  </a:lnTo>
                  <a:lnTo>
                    <a:pt x="38646" y="742556"/>
                  </a:lnTo>
                  <a:lnTo>
                    <a:pt x="38849" y="742454"/>
                  </a:lnTo>
                  <a:lnTo>
                    <a:pt x="48387" y="759929"/>
                  </a:lnTo>
                  <a:lnTo>
                    <a:pt x="48387" y="555078"/>
                  </a:lnTo>
                  <a:lnTo>
                    <a:pt x="47447" y="557669"/>
                  </a:lnTo>
                  <a:lnTo>
                    <a:pt x="35394" y="587578"/>
                  </a:lnTo>
                  <a:lnTo>
                    <a:pt x="39027" y="575297"/>
                  </a:lnTo>
                  <a:lnTo>
                    <a:pt x="45326" y="559904"/>
                  </a:lnTo>
                  <a:lnTo>
                    <a:pt x="50114" y="544055"/>
                  </a:lnTo>
                  <a:lnTo>
                    <a:pt x="51282" y="538175"/>
                  </a:lnTo>
                  <a:lnTo>
                    <a:pt x="57315" y="529323"/>
                  </a:lnTo>
                  <a:lnTo>
                    <a:pt x="58585" y="526821"/>
                  </a:lnTo>
                  <a:lnTo>
                    <a:pt x="58585" y="511937"/>
                  </a:lnTo>
                  <a:lnTo>
                    <a:pt x="56565" y="518172"/>
                  </a:lnTo>
                  <a:lnTo>
                    <a:pt x="53886" y="522655"/>
                  </a:lnTo>
                  <a:lnTo>
                    <a:pt x="55029" y="511289"/>
                  </a:lnTo>
                  <a:lnTo>
                    <a:pt x="54000" y="495007"/>
                  </a:lnTo>
                  <a:lnTo>
                    <a:pt x="52247" y="478764"/>
                  </a:lnTo>
                  <a:lnTo>
                    <a:pt x="49758" y="462597"/>
                  </a:lnTo>
                  <a:lnTo>
                    <a:pt x="46520" y="446519"/>
                  </a:lnTo>
                  <a:lnTo>
                    <a:pt x="42735" y="422605"/>
                  </a:lnTo>
                  <a:lnTo>
                    <a:pt x="40767" y="398932"/>
                  </a:lnTo>
                  <a:lnTo>
                    <a:pt x="41516" y="375297"/>
                  </a:lnTo>
                  <a:lnTo>
                    <a:pt x="45885" y="351523"/>
                  </a:lnTo>
                  <a:lnTo>
                    <a:pt x="52527" y="332092"/>
                  </a:lnTo>
                  <a:lnTo>
                    <a:pt x="61277" y="313486"/>
                  </a:lnTo>
                  <a:lnTo>
                    <a:pt x="80683" y="276974"/>
                  </a:lnTo>
                  <a:lnTo>
                    <a:pt x="89446" y="256171"/>
                  </a:lnTo>
                  <a:lnTo>
                    <a:pt x="89446" y="244551"/>
                  </a:lnTo>
                  <a:lnTo>
                    <a:pt x="84289" y="257276"/>
                  </a:lnTo>
                  <a:lnTo>
                    <a:pt x="74536" y="277126"/>
                  </a:lnTo>
                  <a:lnTo>
                    <a:pt x="53886" y="316471"/>
                  </a:lnTo>
                  <a:lnTo>
                    <a:pt x="42240" y="347573"/>
                  </a:lnTo>
                  <a:lnTo>
                    <a:pt x="36957" y="378891"/>
                  </a:lnTo>
                  <a:lnTo>
                    <a:pt x="37058" y="410705"/>
                  </a:lnTo>
                  <a:lnTo>
                    <a:pt x="41567" y="443217"/>
                  </a:lnTo>
                  <a:lnTo>
                    <a:pt x="46342" y="466369"/>
                  </a:lnTo>
                  <a:lnTo>
                    <a:pt x="50292" y="489661"/>
                  </a:lnTo>
                  <a:lnTo>
                    <a:pt x="51816" y="513067"/>
                  </a:lnTo>
                  <a:lnTo>
                    <a:pt x="50126" y="528929"/>
                  </a:lnTo>
                  <a:lnTo>
                    <a:pt x="44869" y="537705"/>
                  </a:lnTo>
                  <a:lnTo>
                    <a:pt x="36652" y="548830"/>
                  </a:lnTo>
                  <a:lnTo>
                    <a:pt x="28994" y="560285"/>
                  </a:lnTo>
                  <a:lnTo>
                    <a:pt x="6934" y="606501"/>
                  </a:lnTo>
                  <a:lnTo>
                    <a:pt x="0" y="653110"/>
                  </a:lnTo>
                  <a:lnTo>
                    <a:pt x="1689" y="676770"/>
                  </a:lnTo>
                  <a:lnTo>
                    <a:pt x="14046" y="718439"/>
                  </a:lnTo>
                  <a:lnTo>
                    <a:pt x="37211" y="755535"/>
                  </a:lnTo>
                  <a:lnTo>
                    <a:pt x="69761" y="786841"/>
                  </a:lnTo>
                  <a:lnTo>
                    <a:pt x="78524" y="792086"/>
                  </a:lnTo>
                  <a:lnTo>
                    <a:pt x="103479" y="810310"/>
                  </a:lnTo>
                  <a:lnTo>
                    <a:pt x="141947" y="827239"/>
                  </a:lnTo>
                  <a:lnTo>
                    <a:pt x="188036" y="837222"/>
                  </a:lnTo>
                  <a:lnTo>
                    <a:pt x="241884" y="839063"/>
                  </a:lnTo>
                  <a:lnTo>
                    <a:pt x="303695" y="831583"/>
                  </a:lnTo>
                  <a:lnTo>
                    <a:pt x="358698" y="814336"/>
                  </a:lnTo>
                  <a:lnTo>
                    <a:pt x="394652" y="789216"/>
                  </a:lnTo>
                  <a:lnTo>
                    <a:pt x="424942" y="725398"/>
                  </a:lnTo>
                  <a:lnTo>
                    <a:pt x="427024" y="691730"/>
                  </a:lnTo>
                  <a:lnTo>
                    <a:pt x="424726" y="640029"/>
                  </a:lnTo>
                  <a:lnTo>
                    <a:pt x="426885" y="625208"/>
                  </a:lnTo>
                  <a:lnTo>
                    <a:pt x="430212" y="614464"/>
                  </a:lnTo>
                  <a:lnTo>
                    <a:pt x="434530" y="608926"/>
                  </a:lnTo>
                  <a:lnTo>
                    <a:pt x="450278" y="589864"/>
                  </a:lnTo>
                  <a:lnTo>
                    <a:pt x="464858" y="569836"/>
                  </a:lnTo>
                  <a:lnTo>
                    <a:pt x="475170" y="551205"/>
                  </a:lnTo>
                  <a:lnTo>
                    <a:pt x="482841" y="531329"/>
                  </a:lnTo>
                  <a:lnTo>
                    <a:pt x="487768" y="510552"/>
                  </a:lnTo>
                  <a:lnTo>
                    <a:pt x="489877" y="489191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81625" y="3552825"/>
              <a:ext cx="644525" cy="578485"/>
            </a:xfrm>
            <a:custGeom>
              <a:avLst/>
              <a:gdLst/>
              <a:ahLst/>
              <a:cxnLst/>
              <a:rect l="l" t="t" r="r" b="b"/>
              <a:pathLst>
                <a:path w="644525" h="578485">
                  <a:moveTo>
                    <a:pt x="644326" y="0"/>
                  </a:moveTo>
                  <a:lnTo>
                    <a:pt x="278820" y="3809"/>
                  </a:lnTo>
                  <a:lnTo>
                    <a:pt x="266628" y="375284"/>
                  </a:lnTo>
                  <a:lnTo>
                    <a:pt x="232350" y="391264"/>
                  </a:lnTo>
                  <a:lnTo>
                    <a:pt x="155281" y="427766"/>
                  </a:lnTo>
                  <a:lnTo>
                    <a:pt x="74068" y="467637"/>
                  </a:lnTo>
                  <a:lnTo>
                    <a:pt x="27360" y="493725"/>
                  </a:lnTo>
                  <a:lnTo>
                    <a:pt x="2246" y="539124"/>
                  </a:lnTo>
                  <a:lnTo>
                    <a:pt x="0" y="562855"/>
                  </a:lnTo>
                  <a:lnTo>
                    <a:pt x="8564" y="575894"/>
                  </a:lnTo>
                  <a:lnTo>
                    <a:pt x="24419" y="577223"/>
                  </a:lnTo>
                  <a:lnTo>
                    <a:pt x="59404" y="578001"/>
                  </a:lnTo>
                  <a:lnTo>
                    <a:pt x="109700" y="578253"/>
                  </a:lnTo>
                  <a:lnTo>
                    <a:pt x="171486" y="578002"/>
                  </a:lnTo>
                  <a:lnTo>
                    <a:pt x="240944" y="577275"/>
                  </a:lnTo>
                  <a:lnTo>
                    <a:pt x="314253" y="576095"/>
                  </a:lnTo>
                  <a:lnTo>
                    <a:pt x="387594" y="574488"/>
                  </a:lnTo>
                  <a:lnTo>
                    <a:pt x="457147" y="572477"/>
                  </a:lnTo>
                  <a:lnTo>
                    <a:pt x="519092" y="570088"/>
                  </a:lnTo>
                  <a:lnTo>
                    <a:pt x="569610" y="567344"/>
                  </a:lnTo>
                  <a:lnTo>
                    <a:pt x="621085" y="560895"/>
                  </a:lnTo>
                  <a:lnTo>
                    <a:pt x="630420" y="502131"/>
                  </a:lnTo>
                  <a:lnTo>
                    <a:pt x="633122" y="443071"/>
                  </a:lnTo>
                  <a:lnTo>
                    <a:pt x="644326" y="0"/>
                  </a:lnTo>
                  <a:close/>
                </a:path>
              </a:pathLst>
            </a:custGeom>
            <a:solidFill>
              <a:srgbClr val="7744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62275" y="3962400"/>
              <a:ext cx="3175" cy="1905"/>
            </a:xfrm>
            <a:custGeom>
              <a:avLst/>
              <a:gdLst/>
              <a:ahLst/>
              <a:cxnLst/>
              <a:rect l="l" t="t" r="r" b="b"/>
              <a:pathLst>
                <a:path w="3175" h="1904">
                  <a:moveTo>
                    <a:pt x="2793" y="0"/>
                  </a:moveTo>
                  <a:lnTo>
                    <a:pt x="0" y="1524"/>
                  </a:lnTo>
                  <a:lnTo>
                    <a:pt x="1650" y="952"/>
                  </a:lnTo>
                  <a:lnTo>
                    <a:pt x="2667" y="469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90C9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81643" y="1914524"/>
              <a:ext cx="760095" cy="2218055"/>
            </a:xfrm>
            <a:custGeom>
              <a:avLst/>
              <a:gdLst/>
              <a:ahLst/>
              <a:cxnLst/>
              <a:rect l="l" t="t" r="r" b="b"/>
              <a:pathLst>
                <a:path w="760095" h="2218054">
                  <a:moveTo>
                    <a:pt x="632498" y="2054440"/>
                  </a:moveTo>
                  <a:lnTo>
                    <a:pt x="527240" y="2073503"/>
                  </a:lnTo>
                  <a:lnTo>
                    <a:pt x="436943" y="2088476"/>
                  </a:lnTo>
                  <a:lnTo>
                    <a:pt x="360654" y="2099665"/>
                  </a:lnTo>
                  <a:lnTo>
                    <a:pt x="297395" y="2107361"/>
                  </a:lnTo>
                  <a:lnTo>
                    <a:pt x="246202" y="2111870"/>
                  </a:lnTo>
                  <a:lnTo>
                    <a:pt x="206133" y="2113496"/>
                  </a:lnTo>
                  <a:lnTo>
                    <a:pt x="176199" y="2112530"/>
                  </a:lnTo>
                  <a:lnTo>
                    <a:pt x="155448" y="2109292"/>
                  </a:lnTo>
                  <a:lnTo>
                    <a:pt x="142925" y="2104059"/>
                  </a:lnTo>
                  <a:lnTo>
                    <a:pt x="137655" y="2097151"/>
                  </a:lnTo>
                  <a:lnTo>
                    <a:pt x="138684" y="2088857"/>
                  </a:lnTo>
                  <a:lnTo>
                    <a:pt x="145034" y="2079485"/>
                  </a:lnTo>
                  <a:lnTo>
                    <a:pt x="155765" y="2069338"/>
                  </a:lnTo>
                  <a:lnTo>
                    <a:pt x="169887" y="2058695"/>
                  </a:lnTo>
                  <a:lnTo>
                    <a:pt x="186474" y="2047875"/>
                  </a:lnTo>
                  <a:lnTo>
                    <a:pt x="136334" y="2072576"/>
                  </a:lnTo>
                  <a:lnTo>
                    <a:pt x="87706" y="2097151"/>
                  </a:lnTo>
                  <a:lnTo>
                    <a:pt x="48679" y="2117902"/>
                  </a:lnTo>
                  <a:lnTo>
                    <a:pt x="12382" y="2151138"/>
                  </a:lnTo>
                  <a:lnTo>
                    <a:pt x="0" y="2201976"/>
                  </a:lnTo>
                  <a:lnTo>
                    <a:pt x="8547" y="2215337"/>
                  </a:lnTo>
                  <a:lnTo>
                    <a:pt x="24371" y="2216708"/>
                  </a:lnTo>
                  <a:lnTo>
                    <a:pt x="59296" y="2217521"/>
                  </a:lnTo>
                  <a:lnTo>
                    <a:pt x="109499" y="2217775"/>
                  </a:lnTo>
                  <a:lnTo>
                    <a:pt x="171170" y="2217521"/>
                  </a:lnTo>
                  <a:lnTo>
                    <a:pt x="240487" y="2216772"/>
                  </a:lnTo>
                  <a:lnTo>
                    <a:pt x="313651" y="2215553"/>
                  </a:lnTo>
                  <a:lnTo>
                    <a:pt x="386854" y="2213902"/>
                  </a:lnTo>
                  <a:lnTo>
                    <a:pt x="456272" y="2211832"/>
                  </a:lnTo>
                  <a:lnTo>
                    <a:pt x="518109" y="2209381"/>
                  </a:lnTo>
                  <a:lnTo>
                    <a:pt x="568528" y="2206561"/>
                  </a:lnTo>
                  <a:lnTo>
                    <a:pt x="619925" y="2199919"/>
                  </a:lnTo>
                  <a:lnTo>
                    <a:pt x="628065" y="2155621"/>
                  </a:lnTo>
                  <a:lnTo>
                    <a:pt x="630682" y="2110448"/>
                  </a:lnTo>
                  <a:lnTo>
                    <a:pt x="632498" y="2054440"/>
                  </a:lnTo>
                  <a:close/>
                </a:path>
                <a:path w="760095" h="2218054">
                  <a:moveTo>
                    <a:pt x="759752" y="0"/>
                  </a:moveTo>
                  <a:lnTo>
                    <a:pt x="413296" y="0"/>
                  </a:lnTo>
                  <a:lnTo>
                    <a:pt x="369468" y="459803"/>
                  </a:lnTo>
                  <a:lnTo>
                    <a:pt x="335597" y="806780"/>
                  </a:lnTo>
                  <a:lnTo>
                    <a:pt x="312331" y="1029335"/>
                  </a:lnTo>
                  <a:lnTo>
                    <a:pt x="296202" y="1238275"/>
                  </a:lnTo>
                  <a:lnTo>
                    <a:pt x="277952" y="1555178"/>
                  </a:lnTo>
                  <a:lnTo>
                    <a:pt x="263017" y="1844611"/>
                  </a:lnTo>
                  <a:lnTo>
                    <a:pt x="256832" y="1971179"/>
                  </a:lnTo>
                  <a:lnTo>
                    <a:pt x="644817" y="1977034"/>
                  </a:lnTo>
                  <a:lnTo>
                    <a:pt x="647750" y="1512557"/>
                  </a:lnTo>
                  <a:lnTo>
                    <a:pt x="650430" y="1189736"/>
                  </a:lnTo>
                  <a:lnTo>
                    <a:pt x="653072" y="1035685"/>
                  </a:lnTo>
                  <a:lnTo>
                    <a:pt x="675627" y="842949"/>
                  </a:lnTo>
                  <a:lnTo>
                    <a:pt x="711644" y="490372"/>
                  </a:lnTo>
                  <a:lnTo>
                    <a:pt x="745045" y="151523"/>
                  </a:lnTo>
                  <a:lnTo>
                    <a:pt x="759752" y="0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00" y="896205"/>
              <a:ext cx="3413039" cy="3280939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FFF453-5FB5-05E4-5203-16E6D601D495}"/>
              </a:ext>
            </a:extLst>
          </p:cNvPr>
          <p:cNvSpPr txBox="1"/>
          <p:nvPr/>
        </p:nvSpPr>
        <p:spPr>
          <a:xfrm>
            <a:off x="4337304" y="1775162"/>
            <a:ext cx="4876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AU" sz="1400" dirty="0"/>
              <a:t>Step 1: </a:t>
            </a:r>
            <a:r>
              <a:rPr lang="en-AU" sz="1400" dirty="0">
                <a:solidFill>
                  <a:srgbClr val="253138"/>
                </a:solidFill>
                <a:latin typeface="Arial MT"/>
                <a:cs typeface="Arial MT"/>
              </a:rPr>
              <a:t>Analysis</a:t>
            </a:r>
            <a:r>
              <a:rPr lang="en-AU" sz="1400" spc="2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AU" sz="1400" dirty="0">
                <a:solidFill>
                  <a:srgbClr val="253138"/>
                </a:solidFill>
                <a:latin typeface="Arial MT"/>
                <a:cs typeface="Arial MT"/>
              </a:rPr>
              <a:t>of</a:t>
            </a:r>
            <a:r>
              <a:rPr lang="en-AU" sz="1400" spc="-5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AU" sz="1400" spc="-20" dirty="0">
                <a:solidFill>
                  <a:srgbClr val="253138"/>
                </a:solidFill>
                <a:latin typeface="Arial MT"/>
                <a:cs typeface="Arial MT"/>
              </a:rPr>
              <a:t>email </a:t>
            </a:r>
            <a:r>
              <a:rPr lang="en-AU" sz="1400" spc="-10" dirty="0">
                <a:solidFill>
                  <a:srgbClr val="253138"/>
                </a:solidFill>
                <a:latin typeface="Arial MT"/>
                <a:cs typeface="Arial MT"/>
              </a:rPr>
              <a:t>metadata.</a:t>
            </a:r>
          </a:p>
          <a:p>
            <a:pPr algn="just"/>
            <a:r>
              <a:rPr lang="en-AU" sz="1400" dirty="0"/>
              <a:t> </a:t>
            </a:r>
          </a:p>
          <a:p>
            <a:pPr marL="12700" algn="just">
              <a:lnSpc>
                <a:spcPct val="100000"/>
              </a:lnSpc>
              <a:spcBef>
                <a:spcPts val="10"/>
              </a:spcBef>
            </a:pPr>
            <a:r>
              <a:rPr lang="en-AU" sz="1400" dirty="0"/>
              <a:t>Step 2: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Tracking</a:t>
            </a:r>
            <a:r>
              <a:rPr lang="en-US" sz="1400" spc="-2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network</a:t>
            </a:r>
            <a:r>
              <a:rPr lang="en-US" sz="1400" spc="-5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253138"/>
                </a:solidFill>
                <a:latin typeface="Arial MT"/>
                <a:cs typeface="Arial MT"/>
              </a:rPr>
              <a:t>activity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for</a:t>
            </a:r>
            <a:r>
              <a:rPr lang="en-US" sz="1400" spc="-1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suspicious</a:t>
            </a:r>
            <a:r>
              <a:rPr lang="en-US" sz="1400" spc="-5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253138"/>
                </a:solidFill>
                <a:latin typeface="Arial MT"/>
                <a:cs typeface="Arial MT"/>
              </a:rPr>
              <a:t>behavior.</a:t>
            </a:r>
            <a:endParaRPr lang="en-AU" sz="1400" dirty="0"/>
          </a:p>
          <a:p>
            <a:pPr algn="just"/>
            <a:endParaRPr lang="en-AU" sz="1400" dirty="0"/>
          </a:p>
          <a:p>
            <a:pPr marL="12700" algn="just">
              <a:lnSpc>
                <a:spcPct val="100000"/>
              </a:lnSpc>
              <a:spcBef>
                <a:spcPts val="5"/>
              </a:spcBef>
            </a:pPr>
            <a:r>
              <a:rPr lang="en-AU" sz="1400" dirty="0"/>
              <a:t>Step 3: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Identifying</a:t>
            </a:r>
            <a:r>
              <a:rPr lang="en-US" sz="1400" spc="-2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devices</a:t>
            </a:r>
            <a:r>
              <a:rPr lang="en-US" sz="1400" spc="1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253138"/>
                </a:solidFill>
                <a:latin typeface="Arial MT"/>
                <a:cs typeface="Arial MT"/>
              </a:rPr>
              <a:t>using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MAC</a:t>
            </a:r>
            <a:r>
              <a:rPr lang="en-US" sz="1400" spc="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253138"/>
                </a:solidFill>
                <a:latin typeface="Arial MT"/>
                <a:cs typeface="Arial MT"/>
              </a:rPr>
              <a:t>addresses.</a:t>
            </a:r>
            <a:endParaRPr lang="en-US" sz="1400" dirty="0">
              <a:latin typeface="Arial MT"/>
              <a:cs typeface="Arial MT"/>
            </a:endParaRPr>
          </a:p>
          <a:p>
            <a:pPr algn="just"/>
            <a:endParaRPr lang="en-AU" sz="1400" dirty="0"/>
          </a:p>
          <a:p>
            <a:pPr algn="l">
              <a:lnSpc>
                <a:spcPct val="150000"/>
              </a:lnSpc>
            </a:pPr>
            <a:r>
              <a:rPr lang="en-AU" sz="1400" dirty="0"/>
              <a:t>Step 4: </a:t>
            </a:r>
            <a:r>
              <a:rPr lang="en-US" sz="1400" spc="-10" dirty="0">
                <a:solidFill>
                  <a:srgbClr val="253138"/>
                </a:solidFill>
                <a:latin typeface="Arial MT"/>
                <a:cs typeface="Arial MT"/>
              </a:rPr>
              <a:t>Cross-referencing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Chemistry</a:t>
            </a:r>
            <a:r>
              <a:rPr lang="en-US" sz="1400" spc="-6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109</a:t>
            </a:r>
            <a:r>
              <a:rPr lang="en-US" sz="1400" spc="-3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student</a:t>
            </a:r>
            <a:r>
              <a:rPr lang="en-US" sz="1400" spc="5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253138"/>
                </a:solidFill>
                <a:latin typeface="Arial MT"/>
                <a:cs typeface="Arial MT"/>
              </a:rPr>
              <a:t>records         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with</a:t>
            </a:r>
            <a:r>
              <a:rPr lang="en-US" sz="1400" spc="-3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dirty="0">
                <a:solidFill>
                  <a:srgbClr val="253138"/>
                </a:solidFill>
                <a:latin typeface="Arial MT"/>
                <a:cs typeface="Arial MT"/>
              </a:rPr>
              <a:t>network</a:t>
            </a:r>
            <a:r>
              <a:rPr lang="en-US" sz="1400" spc="20" dirty="0">
                <a:solidFill>
                  <a:srgbClr val="253138"/>
                </a:solidFill>
                <a:latin typeface="Arial MT"/>
                <a:cs typeface="Arial MT"/>
              </a:rPr>
              <a:t> </a:t>
            </a:r>
            <a:r>
              <a:rPr lang="en-US" sz="1400" spc="-10" dirty="0">
                <a:solidFill>
                  <a:srgbClr val="253138"/>
                </a:solidFill>
                <a:latin typeface="Arial MT"/>
                <a:cs typeface="Arial MT"/>
              </a:rPr>
              <a:t>logs.</a:t>
            </a:r>
            <a:endParaRPr lang="en-AU" sz="1400" dirty="0"/>
          </a:p>
          <a:p>
            <a:endParaRPr lang="en-AU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0" y="3619500"/>
            <a:ext cx="1524000" cy="1523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19175" cy="2857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7675" y="3409950"/>
            <a:ext cx="3667125" cy="17335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8031" y="391732"/>
            <a:ext cx="7633969" cy="808736"/>
          </a:xfrm>
          <a:prstGeom prst="rect">
            <a:avLst/>
          </a:prstGeom>
        </p:spPr>
        <p:txBody>
          <a:bodyPr vert="horz" wrap="square" lIns="0" tIns="287908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30"/>
              </a:spcBef>
            </a:pPr>
            <a:r>
              <a:rPr sz="2750" dirty="0"/>
              <a:t>Network</a:t>
            </a:r>
            <a:r>
              <a:rPr sz="2750" spc="165" dirty="0"/>
              <a:t> </a:t>
            </a:r>
            <a:r>
              <a:rPr sz="2750" dirty="0"/>
              <a:t>Capture</a:t>
            </a:r>
            <a:r>
              <a:rPr sz="2750" spc="155" dirty="0"/>
              <a:t> </a:t>
            </a:r>
            <a:r>
              <a:rPr sz="2750" dirty="0"/>
              <a:t>File</a:t>
            </a:r>
            <a:r>
              <a:rPr sz="2750" spc="150" dirty="0"/>
              <a:t> </a:t>
            </a:r>
            <a:r>
              <a:rPr sz="2750" spc="-10" dirty="0"/>
              <a:t>Details</a:t>
            </a:r>
            <a:endParaRPr sz="2750" dirty="0"/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4400" y="1545769"/>
            <a:ext cx="5782310" cy="2044662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30200" indent="-317500">
              <a:lnSpc>
                <a:spcPct val="150000"/>
              </a:lnSpc>
              <a:spcBef>
                <a:spcPts val="400"/>
              </a:spcBef>
              <a:buClr>
                <a:srgbClr val="253138"/>
              </a:buClr>
              <a:buSzPct val="70000"/>
              <a:buFont typeface="Wingdings" panose="05000000000000000000" pitchFamily="2" charset="2"/>
              <a:buChar char="Ø"/>
              <a:tabLst>
                <a:tab pos="330200" algn="l"/>
              </a:tabLst>
            </a:pPr>
            <a:r>
              <a:rPr sz="1600" b="1" dirty="0">
                <a:latin typeface="Arial"/>
                <a:cs typeface="Arial"/>
              </a:rPr>
              <a:t>Capture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Length: </a:t>
            </a:r>
            <a:r>
              <a:rPr sz="1400" dirty="0">
                <a:latin typeface="Arial MT"/>
                <a:cs typeface="Arial MT"/>
              </a:rPr>
              <a:t>56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MB</a:t>
            </a:r>
            <a:endParaRPr sz="1600" dirty="0">
              <a:latin typeface="Arial MT"/>
              <a:cs typeface="Arial MT"/>
            </a:endParaRPr>
          </a:p>
          <a:p>
            <a:pPr marL="330200" indent="-317500">
              <a:lnSpc>
                <a:spcPct val="150000"/>
              </a:lnSpc>
              <a:spcBef>
                <a:spcPts val="305"/>
              </a:spcBef>
              <a:buClr>
                <a:srgbClr val="253138"/>
              </a:buClr>
              <a:buSzPct val="70000"/>
              <a:buFont typeface="Wingdings" panose="05000000000000000000" pitchFamily="2" charset="2"/>
              <a:buChar char="Ø"/>
              <a:tabLst>
                <a:tab pos="330200" algn="l"/>
              </a:tabLst>
            </a:pPr>
            <a:r>
              <a:rPr sz="1600" b="1" dirty="0">
                <a:latin typeface="Arial"/>
                <a:cs typeface="Arial"/>
              </a:rPr>
              <a:t>Format: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Wireshark</a:t>
            </a:r>
            <a:r>
              <a:rPr sz="1400" spc="-1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(.pcap)</a:t>
            </a:r>
            <a:endParaRPr sz="1400" dirty="0">
              <a:latin typeface="Arial MT"/>
              <a:cs typeface="Arial MT"/>
            </a:endParaRPr>
          </a:p>
          <a:p>
            <a:pPr marL="330200" indent="-317500">
              <a:lnSpc>
                <a:spcPct val="150000"/>
              </a:lnSpc>
              <a:spcBef>
                <a:spcPts val="375"/>
              </a:spcBef>
              <a:buClr>
                <a:srgbClr val="253138"/>
              </a:buClr>
              <a:buSzPct val="70000"/>
              <a:buFont typeface="Wingdings" panose="05000000000000000000" pitchFamily="2" charset="2"/>
              <a:buChar char="Ø"/>
              <a:tabLst>
                <a:tab pos="330200" algn="l"/>
              </a:tabLst>
            </a:pPr>
            <a:r>
              <a:rPr sz="1600" b="1" dirty="0">
                <a:latin typeface="Arial"/>
                <a:cs typeface="Arial"/>
              </a:rPr>
              <a:t>Packet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Size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Limit: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4096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bytes</a:t>
            </a:r>
            <a:endParaRPr sz="1400" dirty="0">
              <a:latin typeface="Arial MT"/>
              <a:cs typeface="Arial MT"/>
            </a:endParaRPr>
          </a:p>
          <a:p>
            <a:pPr marL="330200" indent="-317500">
              <a:lnSpc>
                <a:spcPct val="150000"/>
              </a:lnSpc>
              <a:spcBef>
                <a:spcPts val="380"/>
              </a:spcBef>
              <a:buClr>
                <a:srgbClr val="253138"/>
              </a:buClr>
              <a:buSzPct val="70000"/>
              <a:buFont typeface="Wingdings" panose="05000000000000000000" pitchFamily="2" charset="2"/>
              <a:buChar char="Ø"/>
              <a:tabLst>
                <a:tab pos="330200" algn="l"/>
              </a:tabLst>
            </a:pPr>
            <a:r>
              <a:rPr sz="1600" b="1" dirty="0">
                <a:latin typeface="Arial"/>
                <a:cs typeface="Arial"/>
              </a:rPr>
              <a:t>Total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Time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Captured:</a:t>
            </a:r>
            <a:r>
              <a:rPr sz="1600" b="1" spc="-45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4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hours,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22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minutes</a:t>
            </a:r>
            <a:endParaRPr sz="1400" dirty="0">
              <a:latin typeface="Arial MT"/>
              <a:cs typeface="Arial MT"/>
            </a:endParaRPr>
          </a:p>
          <a:p>
            <a:pPr marL="330200" indent="-317500">
              <a:lnSpc>
                <a:spcPct val="150000"/>
              </a:lnSpc>
              <a:spcBef>
                <a:spcPts val="380"/>
              </a:spcBef>
              <a:buClr>
                <a:srgbClr val="253138"/>
              </a:buClr>
              <a:buSzPct val="70000"/>
              <a:buFont typeface="Wingdings" panose="05000000000000000000" pitchFamily="2" charset="2"/>
              <a:buChar char="Ø"/>
              <a:tabLst>
                <a:tab pos="330200" algn="l"/>
              </a:tabLst>
            </a:pPr>
            <a:r>
              <a:rPr sz="1600" b="1" dirty="0">
                <a:latin typeface="Arial"/>
                <a:cs typeface="Arial"/>
              </a:rPr>
              <a:t>Packet</a:t>
            </a:r>
            <a:r>
              <a:rPr sz="1600" b="1" spc="-6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Analysis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Tools</a:t>
            </a:r>
            <a:r>
              <a:rPr sz="1600" b="1" spc="-5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Used: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400" dirty="0">
                <a:latin typeface="Arial MT"/>
                <a:cs typeface="Arial MT"/>
              </a:rPr>
              <a:t>Wireshark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v4.4.2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6D449D-93C5-C876-CDF4-F662437A1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4435" r="4807"/>
          <a:stretch/>
        </p:blipFill>
        <p:spPr>
          <a:xfrm>
            <a:off x="5791200" y="1476388"/>
            <a:ext cx="3118919" cy="18927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9264" y="2876727"/>
            <a:ext cx="4193032" cy="22667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38940"/>
            <a:ext cx="1340434" cy="29493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00825" y="0"/>
            <a:ext cx="2543175" cy="18383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0217" y="345886"/>
            <a:ext cx="7633969" cy="519758"/>
          </a:xfrm>
          <a:prstGeom prst="rect">
            <a:avLst/>
          </a:prstGeom>
        </p:spPr>
        <p:txBody>
          <a:bodyPr vert="horz" wrap="square" lIns="0" tIns="20993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/>
              <a:t>Identified</a:t>
            </a:r>
            <a:r>
              <a:rPr sz="2000" spc="-80" dirty="0"/>
              <a:t> </a:t>
            </a:r>
            <a:r>
              <a:rPr sz="2000" dirty="0"/>
              <a:t>Network</a:t>
            </a:r>
            <a:r>
              <a:rPr sz="2000" spc="-85" dirty="0"/>
              <a:t> </a:t>
            </a:r>
            <a:r>
              <a:rPr sz="2000" spc="-10" dirty="0"/>
              <a:t>Components</a:t>
            </a:r>
            <a:endParaRPr sz="2000" dirty="0"/>
          </a:p>
        </p:txBody>
      </p:sp>
      <p:sp>
        <p:nvSpPr>
          <p:cNvPr id="6" name="object 6"/>
          <p:cNvSpPr txBox="1"/>
          <p:nvPr/>
        </p:nvSpPr>
        <p:spPr>
          <a:xfrm>
            <a:off x="1066800" y="1218246"/>
            <a:ext cx="6256656" cy="244682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742950" indent="-342900">
              <a:lnSpc>
                <a:spcPct val="150000"/>
              </a:lnSpc>
              <a:spcBef>
                <a:spcPts val="95"/>
              </a:spcBef>
              <a:buSzPct val="77500"/>
              <a:buFont typeface="Wingdings" panose="05000000000000000000" pitchFamily="2" charset="2"/>
              <a:buChar char="Ø"/>
              <a:tabLst>
                <a:tab pos="330200" algn="l"/>
              </a:tabLst>
            </a:pP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Key</a:t>
            </a:r>
            <a:r>
              <a:rPr sz="1600" b="1" spc="-1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Devices</a:t>
            </a:r>
            <a:r>
              <a:rPr lang="en-AU" sz="1600" b="1" dirty="0">
                <a:solidFill>
                  <a:srgbClr val="253138"/>
                </a:solidFill>
                <a:latin typeface="Calibri"/>
                <a:cs typeface="Calibri"/>
              </a:rPr>
              <a:t>   </a:t>
            </a:r>
            <a:r>
              <a:rPr b="1" dirty="0">
                <a:solidFill>
                  <a:srgbClr val="253138"/>
                </a:solidFill>
                <a:latin typeface="Calibri"/>
                <a:cs typeface="Calibri"/>
              </a:rPr>
              <a:t>:</a:t>
            </a:r>
            <a:r>
              <a:rPr lang="en-AU" b="1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53138"/>
                </a:solidFill>
                <a:latin typeface="Calibri"/>
                <a:cs typeface="Calibri"/>
              </a:rPr>
              <a:t>Apple</a:t>
            </a:r>
            <a:r>
              <a:rPr sz="1400" b="1" spc="-6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53138"/>
                </a:solidFill>
                <a:latin typeface="Calibri"/>
                <a:cs typeface="Calibri"/>
              </a:rPr>
              <a:t>Device</a:t>
            </a:r>
            <a:r>
              <a:rPr sz="1400" b="1" spc="-5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endParaRPr lang="en-AU" sz="1600" b="1" spc="-50" dirty="0">
              <a:solidFill>
                <a:srgbClr val="253138"/>
              </a:solidFill>
              <a:latin typeface="Calibri"/>
              <a:cs typeface="Calibri"/>
            </a:endParaRPr>
          </a:p>
          <a:p>
            <a:pPr marL="12065" marR="742950">
              <a:lnSpc>
                <a:spcPct val="150000"/>
              </a:lnSpc>
              <a:spcBef>
                <a:spcPts val="95"/>
              </a:spcBef>
              <a:buSzPct val="77500"/>
              <a:tabLst>
                <a:tab pos="330200" algn="l"/>
              </a:tabLst>
            </a:pPr>
            <a:r>
              <a:rPr lang="en-AU" sz="1600" spc="-10" dirty="0">
                <a:solidFill>
                  <a:srgbClr val="253138"/>
                </a:solidFill>
                <a:latin typeface="Calibri"/>
                <a:cs typeface="Calibri"/>
              </a:rPr>
              <a:t>		             </a:t>
            </a:r>
            <a:r>
              <a:rPr lang="en-AU" sz="1400" b="1" spc="-10" dirty="0">
                <a:solidFill>
                  <a:srgbClr val="253138"/>
                </a:solidFill>
                <a:latin typeface="Calibri"/>
                <a:cs typeface="Calibri"/>
              </a:rPr>
              <a:t>: (MAC: 00:17:f2:e2:c0:ce)</a:t>
            </a:r>
            <a:r>
              <a:rPr lang="en-AU" sz="1400" b="1" spc="2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endParaRPr lang="en-AU" sz="1400" b="1" spc="15" dirty="0">
              <a:solidFill>
                <a:srgbClr val="253138"/>
              </a:solidFill>
              <a:latin typeface="Calibri"/>
              <a:cs typeface="Calibri"/>
            </a:endParaRPr>
          </a:p>
          <a:p>
            <a:pPr marL="12065" marR="742950">
              <a:lnSpc>
                <a:spcPct val="150000"/>
              </a:lnSpc>
              <a:spcBef>
                <a:spcPts val="95"/>
              </a:spcBef>
              <a:buSzPct val="77500"/>
              <a:tabLst>
                <a:tab pos="330200" algn="l"/>
              </a:tabLst>
            </a:pPr>
            <a:r>
              <a:rPr lang="en-AU" sz="1600" b="1" dirty="0">
                <a:solidFill>
                  <a:srgbClr val="253138"/>
                </a:solidFill>
                <a:latin typeface="Calibri"/>
                <a:cs typeface="Calibri"/>
              </a:rPr>
              <a:t>		             : </a:t>
            </a:r>
            <a:r>
              <a:rPr lang="en-AU" sz="1400" b="1" dirty="0">
                <a:solidFill>
                  <a:srgbClr val="253138"/>
                </a:solidFill>
                <a:latin typeface="Calibri"/>
                <a:cs typeface="Calibri"/>
              </a:rPr>
              <a:t>IP:</a:t>
            </a:r>
            <a:r>
              <a:rPr lang="en-AU" sz="1400" b="1" spc="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lang="en-AU" sz="1400" b="1" spc="-10" dirty="0">
                <a:solidFill>
                  <a:srgbClr val="253138"/>
                </a:solidFill>
                <a:latin typeface="Calibri"/>
                <a:cs typeface="Calibri"/>
              </a:rPr>
              <a:t>192.168.15.4</a:t>
            </a:r>
            <a:endParaRPr lang="en-AU" sz="1600" b="1" dirty="0">
              <a:latin typeface="Calibri"/>
              <a:cs typeface="Calibri"/>
            </a:endParaRPr>
          </a:p>
          <a:p>
            <a:pPr marL="355600" indent="-342900">
              <a:lnSpc>
                <a:spcPct val="150000"/>
              </a:lnSpc>
              <a:spcBef>
                <a:spcPts val="380"/>
              </a:spcBef>
              <a:buSzPct val="77500"/>
              <a:buFont typeface="Wingdings" panose="05000000000000000000" pitchFamily="2" charset="2"/>
              <a:buChar char="Ø"/>
              <a:tabLst>
                <a:tab pos="330200" algn="l"/>
              </a:tabLst>
            </a:pPr>
            <a:r>
              <a:rPr lang="en-AU" sz="1600" b="1" dirty="0">
                <a:solidFill>
                  <a:srgbClr val="253138"/>
                </a:solidFill>
                <a:latin typeface="Calibri"/>
                <a:cs typeface="Calibri"/>
              </a:rPr>
              <a:t>Router</a:t>
            </a:r>
            <a:r>
              <a:rPr lang="en-AU" sz="1600" b="1" spc="-1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lang="en-AU" sz="1600" dirty="0">
                <a:solidFill>
                  <a:srgbClr val="253138"/>
                </a:solidFill>
                <a:latin typeface="Calibri"/>
                <a:cs typeface="Calibri"/>
              </a:rPr>
              <a:t>(</a:t>
            </a:r>
            <a:r>
              <a:rPr lang="en-AU" sz="1600" dirty="0" err="1">
                <a:solidFill>
                  <a:srgbClr val="253138"/>
                </a:solidFill>
                <a:latin typeface="Calibri"/>
                <a:cs typeface="Calibri"/>
              </a:rPr>
              <a:t>HonHaiPrecis</a:t>
            </a:r>
            <a:r>
              <a:rPr lang="en-AU" sz="1600" dirty="0">
                <a:solidFill>
                  <a:srgbClr val="253138"/>
                </a:solidFill>
                <a:latin typeface="Calibri"/>
                <a:cs typeface="Calibri"/>
              </a:rPr>
              <a:t>)</a:t>
            </a:r>
            <a:r>
              <a:rPr lang="en-AU" spc="-3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lang="en-AU" dirty="0">
                <a:solidFill>
                  <a:srgbClr val="253138"/>
                </a:solidFill>
                <a:latin typeface="Calibri"/>
                <a:cs typeface="Calibri"/>
              </a:rPr>
              <a:t>–</a:t>
            </a:r>
            <a:r>
              <a:rPr lang="en-AU" spc="-4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lang="en-AU" sz="1400" dirty="0">
                <a:solidFill>
                  <a:srgbClr val="253138"/>
                </a:solidFill>
                <a:latin typeface="Calibri"/>
                <a:cs typeface="Calibri"/>
              </a:rPr>
              <a:t>IP:</a:t>
            </a:r>
            <a:r>
              <a:rPr lang="en-AU" sz="1400" spc="-5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lang="en-AU" sz="1400" spc="-10" dirty="0">
                <a:solidFill>
                  <a:srgbClr val="253138"/>
                </a:solidFill>
                <a:latin typeface="Calibri"/>
                <a:cs typeface="Calibri"/>
              </a:rPr>
              <a:t>192.168.1.254</a:t>
            </a:r>
            <a:endParaRPr lang="en-AU" sz="1400" dirty="0">
              <a:latin typeface="Calibri"/>
              <a:cs typeface="Calibri"/>
            </a:endParaRPr>
          </a:p>
          <a:p>
            <a:pPr marL="354965" marR="588645" indent="-342900">
              <a:lnSpc>
                <a:spcPct val="150000"/>
              </a:lnSpc>
              <a:buSzPct val="77500"/>
              <a:buFont typeface="Wingdings" panose="05000000000000000000" pitchFamily="2" charset="2"/>
              <a:buChar char="Ø"/>
              <a:tabLst>
                <a:tab pos="330200" algn="l"/>
              </a:tabLst>
            </a:pP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Suspicious</a:t>
            </a:r>
            <a:r>
              <a:rPr sz="1600" b="1" spc="-5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Network</a:t>
            </a:r>
            <a:r>
              <a:rPr sz="1600" b="1" spc="-6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Activity</a:t>
            </a:r>
            <a:r>
              <a:rPr b="1" dirty="0">
                <a:solidFill>
                  <a:srgbClr val="253138"/>
                </a:solidFill>
                <a:latin typeface="Calibri"/>
                <a:cs typeface="Calibri"/>
              </a:rPr>
              <a:t>:</a:t>
            </a:r>
            <a:r>
              <a:rPr b="1" spc="-3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3138"/>
                </a:solidFill>
                <a:latin typeface="Calibri"/>
                <a:cs typeface="Calibri"/>
              </a:rPr>
              <a:t>Multiple connections</a:t>
            </a:r>
            <a:r>
              <a:rPr lang="en-AU" sz="1400" spc="-10" dirty="0"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to</a:t>
            </a:r>
            <a:r>
              <a:rPr sz="1400" spc="-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i="1" spc="-10" dirty="0">
                <a:solidFill>
                  <a:srgbClr val="253138"/>
                </a:solidFill>
                <a:latin typeface="Calibri"/>
                <a:cs typeface="Calibri"/>
              </a:rPr>
              <a:t>willselfdestruct.com</a:t>
            </a:r>
            <a:r>
              <a:rPr sz="1400" i="1" spc="3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lang="en-AU" sz="1400" i="1" spc="-10" dirty="0" err="1">
                <a:solidFill>
                  <a:srgbClr val="253138"/>
                </a:solidFill>
                <a:latin typeface="Calibri"/>
                <a:cs typeface="Calibri"/>
              </a:rPr>
              <a:t>sendanonymous</a:t>
            </a:r>
            <a:r>
              <a:rPr sz="1400" i="1" spc="-10" dirty="0">
                <a:solidFill>
                  <a:srgbClr val="253138"/>
                </a:solidFill>
                <a:latin typeface="Calibri"/>
                <a:cs typeface="Calibri"/>
              </a:rPr>
              <a:t> mail.net</a:t>
            </a:r>
            <a:r>
              <a:rPr sz="1400" spc="-10" dirty="0">
                <a:solidFill>
                  <a:srgbClr val="253138"/>
                </a:solidFill>
                <a:latin typeface="Calibri"/>
                <a:cs typeface="Calibri"/>
              </a:rPr>
              <a:t>.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414645" y="919162"/>
            <a:ext cx="3441700" cy="2489200"/>
            <a:chOff x="5543550" y="1209675"/>
            <a:chExt cx="3441700" cy="24892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3550" y="1209675"/>
              <a:ext cx="3276600" cy="24860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48400" y="3362325"/>
              <a:ext cx="2679065" cy="336550"/>
            </a:xfrm>
            <a:custGeom>
              <a:avLst/>
              <a:gdLst/>
              <a:ahLst/>
              <a:cxnLst/>
              <a:rect l="l" t="t" r="r" b="b"/>
              <a:pathLst>
                <a:path w="2679065" h="336550">
                  <a:moveTo>
                    <a:pt x="1339469" y="0"/>
                  </a:moveTo>
                  <a:lnTo>
                    <a:pt x="1260764" y="285"/>
                  </a:lnTo>
                  <a:lnTo>
                    <a:pt x="1183257" y="1129"/>
                  </a:lnTo>
                  <a:lnTo>
                    <a:pt x="1107073" y="2518"/>
                  </a:lnTo>
                  <a:lnTo>
                    <a:pt x="1032338" y="4435"/>
                  </a:lnTo>
                  <a:lnTo>
                    <a:pt x="959178" y="6864"/>
                  </a:lnTo>
                  <a:lnTo>
                    <a:pt x="887718" y="9790"/>
                  </a:lnTo>
                  <a:lnTo>
                    <a:pt x="818084" y="13198"/>
                  </a:lnTo>
                  <a:lnTo>
                    <a:pt x="750401" y="17070"/>
                  </a:lnTo>
                  <a:lnTo>
                    <a:pt x="684795" y="21392"/>
                  </a:lnTo>
                  <a:lnTo>
                    <a:pt x="621392" y="26148"/>
                  </a:lnTo>
                  <a:lnTo>
                    <a:pt x="560317" y="31322"/>
                  </a:lnTo>
                  <a:lnTo>
                    <a:pt x="501696" y="36899"/>
                  </a:lnTo>
                  <a:lnTo>
                    <a:pt x="445655" y="42862"/>
                  </a:lnTo>
                  <a:lnTo>
                    <a:pt x="392318" y="49196"/>
                  </a:lnTo>
                  <a:lnTo>
                    <a:pt x="341813" y="55886"/>
                  </a:lnTo>
                  <a:lnTo>
                    <a:pt x="294264" y="62914"/>
                  </a:lnTo>
                  <a:lnTo>
                    <a:pt x="249797" y="70267"/>
                  </a:lnTo>
                  <a:lnTo>
                    <a:pt x="208537" y="77928"/>
                  </a:lnTo>
                  <a:lnTo>
                    <a:pt x="170611" y="85881"/>
                  </a:lnTo>
                  <a:lnTo>
                    <a:pt x="105261" y="102602"/>
                  </a:lnTo>
                  <a:lnTo>
                    <a:pt x="54751" y="120303"/>
                  </a:lnTo>
                  <a:lnTo>
                    <a:pt x="20087" y="138859"/>
                  </a:lnTo>
                  <a:lnTo>
                    <a:pt x="0" y="168021"/>
                  </a:lnTo>
                  <a:lnTo>
                    <a:pt x="2273" y="177884"/>
                  </a:lnTo>
                  <a:lnTo>
                    <a:pt x="35375" y="206519"/>
                  </a:lnTo>
                  <a:lnTo>
                    <a:pt x="78088" y="224653"/>
                  </a:lnTo>
                  <a:lnTo>
                    <a:pt x="136144" y="241875"/>
                  </a:lnTo>
                  <a:lnTo>
                    <a:pt x="208537" y="258057"/>
                  </a:lnTo>
                  <a:lnTo>
                    <a:pt x="249797" y="265719"/>
                  </a:lnTo>
                  <a:lnTo>
                    <a:pt x="294264" y="273073"/>
                  </a:lnTo>
                  <a:lnTo>
                    <a:pt x="341813" y="280105"/>
                  </a:lnTo>
                  <a:lnTo>
                    <a:pt x="392318" y="286797"/>
                  </a:lnTo>
                  <a:lnTo>
                    <a:pt x="445655" y="293135"/>
                  </a:lnTo>
                  <a:lnTo>
                    <a:pt x="501696" y="299102"/>
                  </a:lnTo>
                  <a:lnTo>
                    <a:pt x="560317" y="304683"/>
                  </a:lnTo>
                  <a:lnTo>
                    <a:pt x="621392" y="309862"/>
                  </a:lnTo>
                  <a:lnTo>
                    <a:pt x="684795" y="314622"/>
                  </a:lnTo>
                  <a:lnTo>
                    <a:pt x="750401" y="318949"/>
                  </a:lnTo>
                  <a:lnTo>
                    <a:pt x="818084" y="322826"/>
                  </a:lnTo>
                  <a:lnTo>
                    <a:pt x="887718" y="326237"/>
                  </a:lnTo>
                  <a:lnTo>
                    <a:pt x="959178" y="329167"/>
                  </a:lnTo>
                  <a:lnTo>
                    <a:pt x="1032338" y="331599"/>
                  </a:lnTo>
                  <a:lnTo>
                    <a:pt x="1107073" y="333519"/>
                  </a:lnTo>
                  <a:lnTo>
                    <a:pt x="1183257" y="334910"/>
                  </a:lnTo>
                  <a:lnTo>
                    <a:pt x="1260764" y="335756"/>
                  </a:lnTo>
                  <a:lnTo>
                    <a:pt x="1339469" y="336041"/>
                  </a:lnTo>
                  <a:lnTo>
                    <a:pt x="1418173" y="335756"/>
                  </a:lnTo>
                  <a:lnTo>
                    <a:pt x="1495680" y="334910"/>
                  </a:lnTo>
                  <a:lnTo>
                    <a:pt x="1571864" y="333519"/>
                  </a:lnTo>
                  <a:lnTo>
                    <a:pt x="1646599" y="331599"/>
                  </a:lnTo>
                  <a:lnTo>
                    <a:pt x="1719759" y="329167"/>
                  </a:lnTo>
                  <a:lnTo>
                    <a:pt x="1791219" y="326237"/>
                  </a:lnTo>
                  <a:lnTo>
                    <a:pt x="1860853" y="322826"/>
                  </a:lnTo>
                  <a:lnTo>
                    <a:pt x="1928536" y="318949"/>
                  </a:lnTo>
                  <a:lnTo>
                    <a:pt x="1994142" y="314622"/>
                  </a:lnTo>
                  <a:lnTo>
                    <a:pt x="2057545" y="309862"/>
                  </a:lnTo>
                  <a:lnTo>
                    <a:pt x="2118620" y="304683"/>
                  </a:lnTo>
                  <a:lnTo>
                    <a:pt x="2177241" y="299102"/>
                  </a:lnTo>
                  <a:lnTo>
                    <a:pt x="2233282" y="293135"/>
                  </a:lnTo>
                  <a:lnTo>
                    <a:pt x="2286619" y="286797"/>
                  </a:lnTo>
                  <a:lnTo>
                    <a:pt x="2337124" y="280105"/>
                  </a:lnTo>
                  <a:lnTo>
                    <a:pt x="2384673" y="273073"/>
                  </a:lnTo>
                  <a:lnTo>
                    <a:pt x="2429140" y="265719"/>
                  </a:lnTo>
                  <a:lnTo>
                    <a:pt x="2470400" y="258057"/>
                  </a:lnTo>
                  <a:lnTo>
                    <a:pt x="2508326" y="250103"/>
                  </a:lnTo>
                  <a:lnTo>
                    <a:pt x="2573676" y="233386"/>
                  </a:lnTo>
                  <a:lnTo>
                    <a:pt x="2624186" y="215692"/>
                  </a:lnTo>
                  <a:lnTo>
                    <a:pt x="2658850" y="197150"/>
                  </a:lnTo>
                  <a:lnTo>
                    <a:pt x="2678938" y="168021"/>
                  </a:lnTo>
                  <a:lnTo>
                    <a:pt x="2676664" y="158144"/>
                  </a:lnTo>
                  <a:lnTo>
                    <a:pt x="2643562" y="129482"/>
                  </a:lnTo>
                  <a:lnTo>
                    <a:pt x="2600849" y="111337"/>
                  </a:lnTo>
                  <a:lnTo>
                    <a:pt x="2542793" y="94111"/>
                  </a:lnTo>
                  <a:lnTo>
                    <a:pt x="2470400" y="77928"/>
                  </a:lnTo>
                  <a:lnTo>
                    <a:pt x="2429140" y="70267"/>
                  </a:lnTo>
                  <a:lnTo>
                    <a:pt x="2384673" y="62914"/>
                  </a:lnTo>
                  <a:lnTo>
                    <a:pt x="2337124" y="55886"/>
                  </a:lnTo>
                  <a:lnTo>
                    <a:pt x="2286619" y="49196"/>
                  </a:lnTo>
                  <a:lnTo>
                    <a:pt x="2233282" y="42862"/>
                  </a:lnTo>
                  <a:lnTo>
                    <a:pt x="2177241" y="36899"/>
                  </a:lnTo>
                  <a:lnTo>
                    <a:pt x="2118620" y="31322"/>
                  </a:lnTo>
                  <a:lnTo>
                    <a:pt x="2057545" y="26148"/>
                  </a:lnTo>
                  <a:lnTo>
                    <a:pt x="1994142" y="21392"/>
                  </a:lnTo>
                  <a:lnTo>
                    <a:pt x="1928536" y="17070"/>
                  </a:lnTo>
                  <a:lnTo>
                    <a:pt x="1860853" y="13198"/>
                  </a:lnTo>
                  <a:lnTo>
                    <a:pt x="1791219" y="9790"/>
                  </a:lnTo>
                  <a:lnTo>
                    <a:pt x="1719759" y="6864"/>
                  </a:lnTo>
                  <a:lnTo>
                    <a:pt x="1646599" y="4435"/>
                  </a:lnTo>
                  <a:lnTo>
                    <a:pt x="1571864" y="2518"/>
                  </a:lnTo>
                  <a:lnTo>
                    <a:pt x="1495680" y="1129"/>
                  </a:lnTo>
                  <a:lnTo>
                    <a:pt x="1418173" y="285"/>
                  </a:lnTo>
                  <a:lnTo>
                    <a:pt x="1339469" y="0"/>
                  </a:lnTo>
                  <a:close/>
                </a:path>
              </a:pathLst>
            </a:custGeom>
            <a:solidFill>
              <a:srgbClr val="25313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76975" y="3248025"/>
              <a:ext cx="2620645" cy="9525"/>
            </a:xfrm>
            <a:custGeom>
              <a:avLst/>
              <a:gdLst/>
              <a:ahLst/>
              <a:cxnLst/>
              <a:rect l="l" t="t" r="r" b="b"/>
              <a:pathLst>
                <a:path w="2620645" h="9525">
                  <a:moveTo>
                    <a:pt x="1310131" y="0"/>
                  </a:moveTo>
                  <a:lnTo>
                    <a:pt x="327532" y="2412"/>
                  </a:lnTo>
                  <a:lnTo>
                    <a:pt x="0" y="4699"/>
                  </a:lnTo>
                  <a:lnTo>
                    <a:pt x="327532" y="7112"/>
                  </a:lnTo>
                  <a:lnTo>
                    <a:pt x="1310131" y="9525"/>
                  </a:lnTo>
                  <a:lnTo>
                    <a:pt x="2292604" y="7112"/>
                  </a:lnTo>
                  <a:lnTo>
                    <a:pt x="2620136" y="4699"/>
                  </a:lnTo>
                  <a:lnTo>
                    <a:pt x="2292604" y="2412"/>
                  </a:lnTo>
                  <a:lnTo>
                    <a:pt x="1310131" y="0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8435" y="1685925"/>
              <a:ext cx="2736433" cy="1957832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9264" y="2876727"/>
            <a:ext cx="4193032" cy="226677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3721"/>
            <a:ext cx="1340434" cy="29493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00825" y="0"/>
            <a:ext cx="2543175" cy="18383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50899" y="380155"/>
            <a:ext cx="7633969" cy="410369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906780">
              <a:lnSpc>
                <a:spcPct val="100000"/>
              </a:lnSpc>
              <a:spcBef>
                <a:spcPts val="105"/>
              </a:spcBef>
            </a:pPr>
            <a:r>
              <a:rPr sz="2000" u="sng" dirty="0">
                <a:uFill>
                  <a:solidFill>
                    <a:srgbClr val="000000"/>
                  </a:solidFill>
                </a:uFill>
              </a:rPr>
              <a:t>Associating</a:t>
            </a:r>
            <a:r>
              <a:rPr sz="2000" u="sng" spc="-3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</a:rPr>
              <a:t>a</a:t>
            </a:r>
            <a:r>
              <a:rPr sz="2000" u="sng" spc="-9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</a:rPr>
              <a:t>Suspect</a:t>
            </a:r>
            <a:r>
              <a:rPr sz="2000" u="sng" spc="-3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</a:rPr>
              <a:t>with</a:t>
            </a:r>
            <a:r>
              <a:rPr sz="2000" u="sng" spc="-2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</a:rPr>
              <a:t>Network</a:t>
            </a:r>
            <a:r>
              <a:rPr sz="2000" u="sng" spc="600" dirty="0">
                <a:uFill>
                  <a:solidFill>
                    <a:srgbClr val="000000"/>
                  </a:solidFill>
                </a:uFill>
              </a:rPr>
              <a:t> </a:t>
            </a:r>
            <a:endParaRPr sz="2000" dirty="0"/>
          </a:p>
        </p:txBody>
      </p:sp>
      <p:sp>
        <p:nvSpPr>
          <p:cNvPr id="6" name="object 6"/>
          <p:cNvSpPr txBox="1"/>
          <p:nvPr/>
        </p:nvSpPr>
        <p:spPr>
          <a:xfrm>
            <a:off x="666750" y="1492757"/>
            <a:ext cx="5581650" cy="1864869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98450" indent="-285750">
              <a:lnSpc>
                <a:spcPct val="150000"/>
              </a:lnSpc>
              <a:spcBef>
                <a:spcPts val="400"/>
              </a:spcBef>
              <a:buSzPct val="55000"/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Dormitory</a:t>
            </a:r>
            <a:r>
              <a:rPr sz="1600" b="1" spc="-1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IP</a:t>
            </a:r>
            <a:r>
              <a:rPr sz="1600" b="1" spc="-5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Address:</a:t>
            </a:r>
            <a:r>
              <a:rPr sz="1600" b="1" spc="-4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3138"/>
                </a:solidFill>
                <a:latin typeface="Calibri"/>
                <a:cs typeface="Calibri"/>
              </a:rPr>
              <a:t>140.247.62.34</a:t>
            </a:r>
            <a:endParaRPr sz="1400" dirty="0">
              <a:latin typeface="Calibri"/>
              <a:cs typeface="Calibri"/>
            </a:endParaRPr>
          </a:p>
          <a:p>
            <a:pPr marL="297815" marR="5080" indent="-285750">
              <a:lnSpc>
                <a:spcPct val="150000"/>
              </a:lnSpc>
              <a:spcBef>
                <a:spcPts val="80"/>
              </a:spcBef>
              <a:buSzPct val="55000"/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MAC</a:t>
            </a:r>
            <a:r>
              <a:rPr sz="1600" b="1" spc="-4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Address</a:t>
            </a:r>
            <a:r>
              <a:rPr sz="1600" b="1" spc="-1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Tracking:</a:t>
            </a:r>
            <a:r>
              <a:rPr sz="1600" b="1" spc="-3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Apple</a:t>
            </a:r>
            <a:r>
              <a:rPr sz="1400" spc="-4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3138"/>
                </a:solidFill>
                <a:latin typeface="Calibri"/>
                <a:cs typeface="Calibri"/>
              </a:rPr>
              <a:t>device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repeatedly</a:t>
            </a:r>
            <a:r>
              <a:rPr sz="1400" spc="-4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accessed</a:t>
            </a:r>
            <a:r>
              <a:rPr sz="1400" spc="-4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anonymous</a:t>
            </a:r>
            <a:r>
              <a:rPr sz="1400" spc="-6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3138"/>
                </a:solidFill>
                <a:latin typeface="Calibri"/>
                <a:cs typeface="Calibri"/>
              </a:rPr>
              <a:t>email services.</a:t>
            </a:r>
            <a:endParaRPr sz="1400" dirty="0">
              <a:latin typeface="Calibri"/>
              <a:cs typeface="Calibri"/>
            </a:endParaRPr>
          </a:p>
          <a:p>
            <a:pPr marL="298450" indent="-285750">
              <a:lnSpc>
                <a:spcPct val="150000"/>
              </a:lnSpc>
              <a:spcBef>
                <a:spcPts val="220"/>
              </a:spcBef>
              <a:buSzPct val="55000"/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sz="1600" b="1" spc="-10" dirty="0">
                <a:solidFill>
                  <a:srgbClr val="253138"/>
                </a:solidFill>
                <a:latin typeface="Calibri"/>
                <a:cs typeface="Calibri"/>
              </a:rPr>
              <a:t>Cross-</a:t>
            </a: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referencing</a:t>
            </a:r>
            <a:r>
              <a:rPr sz="1600" b="1" spc="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with</a:t>
            </a:r>
            <a:r>
              <a:rPr sz="1600" b="1" spc="-4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253138"/>
                </a:solidFill>
                <a:latin typeface="Calibri"/>
                <a:cs typeface="Calibri"/>
              </a:rPr>
              <a:t>Student</a:t>
            </a:r>
            <a:endParaRPr lang="en-AU" sz="1600" spc="-10" dirty="0">
              <a:latin typeface="Calibri"/>
              <a:cs typeface="Calibri"/>
            </a:endParaRPr>
          </a:p>
          <a:p>
            <a:pPr marL="298450" indent="-285750">
              <a:lnSpc>
                <a:spcPct val="150000"/>
              </a:lnSpc>
              <a:spcBef>
                <a:spcPts val="220"/>
              </a:spcBef>
              <a:buSzPct val="55000"/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sz="1600" b="1" dirty="0">
                <a:solidFill>
                  <a:srgbClr val="253138"/>
                </a:solidFill>
                <a:latin typeface="Calibri"/>
                <a:cs typeface="Calibri"/>
              </a:rPr>
              <a:t>Data:</a:t>
            </a:r>
            <a:r>
              <a:rPr sz="1600" b="1" spc="-1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Activity</a:t>
            </a:r>
            <a:r>
              <a:rPr sz="1400" spc="-3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linked</a:t>
            </a:r>
            <a:r>
              <a:rPr sz="1400" spc="-2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Chemistry</a:t>
            </a:r>
            <a:r>
              <a:rPr sz="1400" spc="-25" dirty="0">
                <a:solidFill>
                  <a:srgbClr val="253138"/>
                </a:solidFill>
                <a:latin typeface="Calibri"/>
                <a:cs typeface="Calibri"/>
              </a:rPr>
              <a:t> 109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student</a:t>
            </a:r>
            <a:r>
              <a:rPr sz="1400" spc="-4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53138"/>
                </a:solidFill>
                <a:latin typeface="Calibri"/>
                <a:cs typeface="Calibri"/>
              </a:rPr>
              <a:t>Johnny</a:t>
            </a:r>
            <a:r>
              <a:rPr sz="1400" spc="-50" dirty="0">
                <a:solidFill>
                  <a:srgbClr val="25313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53138"/>
                </a:solidFill>
                <a:latin typeface="Calibri"/>
                <a:cs typeface="Calibri"/>
              </a:rPr>
              <a:t>Coach.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543550" y="1209675"/>
            <a:ext cx="3441700" cy="2489200"/>
            <a:chOff x="5543550" y="1209675"/>
            <a:chExt cx="3441700" cy="24892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3550" y="1209675"/>
              <a:ext cx="3276600" cy="248602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48400" y="3362325"/>
              <a:ext cx="2679065" cy="336550"/>
            </a:xfrm>
            <a:custGeom>
              <a:avLst/>
              <a:gdLst/>
              <a:ahLst/>
              <a:cxnLst/>
              <a:rect l="l" t="t" r="r" b="b"/>
              <a:pathLst>
                <a:path w="2679065" h="336550">
                  <a:moveTo>
                    <a:pt x="1339469" y="0"/>
                  </a:moveTo>
                  <a:lnTo>
                    <a:pt x="1260764" y="285"/>
                  </a:lnTo>
                  <a:lnTo>
                    <a:pt x="1183257" y="1129"/>
                  </a:lnTo>
                  <a:lnTo>
                    <a:pt x="1107073" y="2518"/>
                  </a:lnTo>
                  <a:lnTo>
                    <a:pt x="1032338" y="4435"/>
                  </a:lnTo>
                  <a:lnTo>
                    <a:pt x="959178" y="6864"/>
                  </a:lnTo>
                  <a:lnTo>
                    <a:pt x="887718" y="9790"/>
                  </a:lnTo>
                  <a:lnTo>
                    <a:pt x="818084" y="13198"/>
                  </a:lnTo>
                  <a:lnTo>
                    <a:pt x="750401" y="17070"/>
                  </a:lnTo>
                  <a:lnTo>
                    <a:pt x="684795" y="21392"/>
                  </a:lnTo>
                  <a:lnTo>
                    <a:pt x="621392" y="26148"/>
                  </a:lnTo>
                  <a:lnTo>
                    <a:pt x="560317" y="31322"/>
                  </a:lnTo>
                  <a:lnTo>
                    <a:pt x="501696" y="36899"/>
                  </a:lnTo>
                  <a:lnTo>
                    <a:pt x="445655" y="42862"/>
                  </a:lnTo>
                  <a:lnTo>
                    <a:pt x="392318" y="49196"/>
                  </a:lnTo>
                  <a:lnTo>
                    <a:pt x="341813" y="55886"/>
                  </a:lnTo>
                  <a:lnTo>
                    <a:pt x="294264" y="62914"/>
                  </a:lnTo>
                  <a:lnTo>
                    <a:pt x="249797" y="70267"/>
                  </a:lnTo>
                  <a:lnTo>
                    <a:pt x="208537" y="77928"/>
                  </a:lnTo>
                  <a:lnTo>
                    <a:pt x="170611" y="85881"/>
                  </a:lnTo>
                  <a:lnTo>
                    <a:pt x="105261" y="102602"/>
                  </a:lnTo>
                  <a:lnTo>
                    <a:pt x="54751" y="120303"/>
                  </a:lnTo>
                  <a:lnTo>
                    <a:pt x="20087" y="138859"/>
                  </a:lnTo>
                  <a:lnTo>
                    <a:pt x="0" y="168021"/>
                  </a:lnTo>
                  <a:lnTo>
                    <a:pt x="2273" y="177884"/>
                  </a:lnTo>
                  <a:lnTo>
                    <a:pt x="35375" y="206519"/>
                  </a:lnTo>
                  <a:lnTo>
                    <a:pt x="78088" y="224653"/>
                  </a:lnTo>
                  <a:lnTo>
                    <a:pt x="136144" y="241875"/>
                  </a:lnTo>
                  <a:lnTo>
                    <a:pt x="208537" y="258057"/>
                  </a:lnTo>
                  <a:lnTo>
                    <a:pt x="249797" y="265719"/>
                  </a:lnTo>
                  <a:lnTo>
                    <a:pt x="294264" y="273073"/>
                  </a:lnTo>
                  <a:lnTo>
                    <a:pt x="341813" y="280105"/>
                  </a:lnTo>
                  <a:lnTo>
                    <a:pt x="392318" y="286797"/>
                  </a:lnTo>
                  <a:lnTo>
                    <a:pt x="445655" y="293135"/>
                  </a:lnTo>
                  <a:lnTo>
                    <a:pt x="501696" y="299102"/>
                  </a:lnTo>
                  <a:lnTo>
                    <a:pt x="560317" y="304683"/>
                  </a:lnTo>
                  <a:lnTo>
                    <a:pt x="621392" y="309862"/>
                  </a:lnTo>
                  <a:lnTo>
                    <a:pt x="684795" y="314622"/>
                  </a:lnTo>
                  <a:lnTo>
                    <a:pt x="750401" y="318949"/>
                  </a:lnTo>
                  <a:lnTo>
                    <a:pt x="818084" y="322826"/>
                  </a:lnTo>
                  <a:lnTo>
                    <a:pt x="887718" y="326237"/>
                  </a:lnTo>
                  <a:lnTo>
                    <a:pt x="959178" y="329167"/>
                  </a:lnTo>
                  <a:lnTo>
                    <a:pt x="1032338" y="331599"/>
                  </a:lnTo>
                  <a:lnTo>
                    <a:pt x="1107073" y="333519"/>
                  </a:lnTo>
                  <a:lnTo>
                    <a:pt x="1183257" y="334910"/>
                  </a:lnTo>
                  <a:lnTo>
                    <a:pt x="1260764" y="335756"/>
                  </a:lnTo>
                  <a:lnTo>
                    <a:pt x="1339469" y="336041"/>
                  </a:lnTo>
                  <a:lnTo>
                    <a:pt x="1418173" y="335756"/>
                  </a:lnTo>
                  <a:lnTo>
                    <a:pt x="1495680" y="334910"/>
                  </a:lnTo>
                  <a:lnTo>
                    <a:pt x="1571864" y="333519"/>
                  </a:lnTo>
                  <a:lnTo>
                    <a:pt x="1646599" y="331599"/>
                  </a:lnTo>
                  <a:lnTo>
                    <a:pt x="1719759" y="329167"/>
                  </a:lnTo>
                  <a:lnTo>
                    <a:pt x="1791219" y="326237"/>
                  </a:lnTo>
                  <a:lnTo>
                    <a:pt x="1860853" y="322826"/>
                  </a:lnTo>
                  <a:lnTo>
                    <a:pt x="1928536" y="318949"/>
                  </a:lnTo>
                  <a:lnTo>
                    <a:pt x="1994142" y="314622"/>
                  </a:lnTo>
                  <a:lnTo>
                    <a:pt x="2057545" y="309862"/>
                  </a:lnTo>
                  <a:lnTo>
                    <a:pt x="2118620" y="304683"/>
                  </a:lnTo>
                  <a:lnTo>
                    <a:pt x="2177241" y="299102"/>
                  </a:lnTo>
                  <a:lnTo>
                    <a:pt x="2233282" y="293135"/>
                  </a:lnTo>
                  <a:lnTo>
                    <a:pt x="2286619" y="286797"/>
                  </a:lnTo>
                  <a:lnTo>
                    <a:pt x="2337124" y="280105"/>
                  </a:lnTo>
                  <a:lnTo>
                    <a:pt x="2384673" y="273073"/>
                  </a:lnTo>
                  <a:lnTo>
                    <a:pt x="2429140" y="265719"/>
                  </a:lnTo>
                  <a:lnTo>
                    <a:pt x="2470400" y="258057"/>
                  </a:lnTo>
                  <a:lnTo>
                    <a:pt x="2508326" y="250103"/>
                  </a:lnTo>
                  <a:lnTo>
                    <a:pt x="2573676" y="233386"/>
                  </a:lnTo>
                  <a:lnTo>
                    <a:pt x="2624186" y="215692"/>
                  </a:lnTo>
                  <a:lnTo>
                    <a:pt x="2658850" y="197150"/>
                  </a:lnTo>
                  <a:lnTo>
                    <a:pt x="2678938" y="168021"/>
                  </a:lnTo>
                  <a:lnTo>
                    <a:pt x="2676664" y="158144"/>
                  </a:lnTo>
                  <a:lnTo>
                    <a:pt x="2643562" y="129482"/>
                  </a:lnTo>
                  <a:lnTo>
                    <a:pt x="2600849" y="111337"/>
                  </a:lnTo>
                  <a:lnTo>
                    <a:pt x="2542793" y="94111"/>
                  </a:lnTo>
                  <a:lnTo>
                    <a:pt x="2470400" y="77928"/>
                  </a:lnTo>
                  <a:lnTo>
                    <a:pt x="2429140" y="70267"/>
                  </a:lnTo>
                  <a:lnTo>
                    <a:pt x="2384673" y="62914"/>
                  </a:lnTo>
                  <a:lnTo>
                    <a:pt x="2337124" y="55886"/>
                  </a:lnTo>
                  <a:lnTo>
                    <a:pt x="2286619" y="49196"/>
                  </a:lnTo>
                  <a:lnTo>
                    <a:pt x="2233282" y="42862"/>
                  </a:lnTo>
                  <a:lnTo>
                    <a:pt x="2177241" y="36899"/>
                  </a:lnTo>
                  <a:lnTo>
                    <a:pt x="2118620" y="31322"/>
                  </a:lnTo>
                  <a:lnTo>
                    <a:pt x="2057545" y="26148"/>
                  </a:lnTo>
                  <a:lnTo>
                    <a:pt x="1994142" y="21392"/>
                  </a:lnTo>
                  <a:lnTo>
                    <a:pt x="1928536" y="17070"/>
                  </a:lnTo>
                  <a:lnTo>
                    <a:pt x="1860853" y="13198"/>
                  </a:lnTo>
                  <a:lnTo>
                    <a:pt x="1791219" y="9790"/>
                  </a:lnTo>
                  <a:lnTo>
                    <a:pt x="1719759" y="6864"/>
                  </a:lnTo>
                  <a:lnTo>
                    <a:pt x="1646599" y="4435"/>
                  </a:lnTo>
                  <a:lnTo>
                    <a:pt x="1571864" y="2518"/>
                  </a:lnTo>
                  <a:lnTo>
                    <a:pt x="1495680" y="1129"/>
                  </a:lnTo>
                  <a:lnTo>
                    <a:pt x="1418173" y="285"/>
                  </a:lnTo>
                  <a:lnTo>
                    <a:pt x="1339469" y="0"/>
                  </a:lnTo>
                  <a:close/>
                </a:path>
              </a:pathLst>
            </a:custGeom>
            <a:solidFill>
              <a:srgbClr val="253138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276975" y="3248025"/>
              <a:ext cx="2620645" cy="9525"/>
            </a:xfrm>
            <a:custGeom>
              <a:avLst/>
              <a:gdLst/>
              <a:ahLst/>
              <a:cxnLst/>
              <a:rect l="l" t="t" r="r" b="b"/>
              <a:pathLst>
                <a:path w="2620645" h="9525">
                  <a:moveTo>
                    <a:pt x="1310131" y="0"/>
                  </a:moveTo>
                  <a:lnTo>
                    <a:pt x="327532" y="2412"/>
                  </a:lnTo>
                  <a:lnTo>
                    <a:pt x="0" y="4699"/>
                  </a:lnTo>
                  <a:lnTo>
                    <a:pt x="327532" y="7112"/>
                  </a:lnTo>
                  <a:lnTo>
                    <a:pt x="1310131" y="9525"/>
                  </a:lnTo>
                  <a:lnTo>
                    <a:pt x="2292604" y="7112"/>
                  </a:lnTo>
                  <a:lnTo>
                    <a:pt x="2620136" y="4699"/>
                  </a:lnTo>
                  <a:lnTo>
                    <a:pt x="2292604" y="2412"/>
                  </a:lnTo>
                  <a:lnTo>
                    <a:pt x="1310131" y="0"/>
                  </a:lnTo>
                  <a:close/>
                </a:path>
              </a:pathLst>
            </a:custGeom>
            <a:solidFill>
              <a:srgbClr val="2531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48435" y="1685925"/>
              <a:ext cx="2736433" cy="1957832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0414" y="0"/>
            <a:ext cx="3213100" cy="10170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15275" y="542925"/>
            <a:ext cx="1228725" cy="233362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2875" y="4048125"/>
            <a:ext cx="1276350" cy="942975"/>
            <a:chOff x="142875" y="4048125"/>
            <a:chExt cx="1276350" cy="94297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875" y="4048125"/>
              <a:ext cx="1276350" cy="9429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8150" y="4543425"/>
              <a:ext cx="79375" cy="328930"/>
            </a:xfrm>
            <a:custGeom>
              <a:avLst/>
              <a:gdLst/>
              <a:ahLst/>
              <a:cxnLst/>
              <a:rect l="l" t="t" r="r" b="b"/>
              <a:pathLst>
                <a:path w="79375" h="328929">
                  <a:moveTo>
                    <a:pt x="76530" y="0"/>
                  </a:moveTo>
                  <a:lnTo>
                    <a:pt x="38100" y="0"/>
                  </a:lnTo>
                  <a:lnTo>
                    <a:pt x="23285" y="3077"/>
                  </a:lnTo>
                  <a:lnTo>
                    <a:pt x="11172" y="11463"/>
                  </a:lnTo>
                  <a:lnTo>
                    <a:pt x="2999" y="23890"/>
                  </a:lnTo>
                  <a:lnTo>
                    <a:pt x="0" y="39090"/>
                  </a:lnTo>
                  <a:lnTo>
                    <a:pt x="0" y="325640"/>
                  </a:lnTo>
                  <a:lnTo>
                    <a:pt x="2832" y="328549"/>
                  </a:lnTo>
                  <a:lnTo>
                    <a:pt x="9575" y="328549"/>
                  </a:lnTo>
                  <a:lnTo>
                    <a:pt x="12407" y="325640"/>
                  </a:lnTo>
                  <a:lnTo>
                    <a:pt x="12407" y="39090"/>
                  </a:lnTo>
                  <a:lnTo>
                    <a:pt x="14331" y="28947"/>
                  </a:lnTo>
                  <a:lnTo>
                    <a:pt x="19727" y="20664"/>
                  </a:lnTo>
                  <a:lnTo>
                    <a:pt x="27779" y="15060"/>
                  </a:lnTo>
                  <a:lnTo>
                    <a:pt x="37668" y="12954"/>
                  </a:lnTo>
                  <a:lnTo>
                    <a:pt x="76530" y="12954"/>
                  </a:lnTo>
                  <a:lnTo>
                    <a:pt x="79362" y="10058"/>
                  </a:lnTo>
                  <a:lnTo>
                    <a:pt x="79362" y="2908"/>
                  </a:lnTo>
                  <a:lnTo>
                    <a:pt x="76530" y="0"/>
                  </a:lnTo>
                  <a:close/>
                </a:path>
              </a:pathLst>
            </a:custGeom>
            <a:solidFill>
              <a:srgbClr val="455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8150" y="4895469"/>
              <a:ext cx="147485" cy="941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3400" y="4543424"/>
              <a:ext cx="193040" cy="447675"/>
            </a:xfrm>
            <a:custGeom>
              <a:avLst/>
              <a:gdLst/>
              <a:ahLst/>
              <a:cxnLst/>
              <a:rect l="l" t="t" r="r" b="b"/>
              <a:pathLst>
                <a:path w="193040" h="447675">
                  <a:moveTo>
                    <a:pt x="56718" y="36487"/>
                  </a:moveTo>
                  <a:lnTo>
                    <a:pt x="55956" y="30861"/>
                  </a:lnTo>
                  <a:lnTo>
                    <a:pt x="54051" y="28867"/>
                  </a:lnTo>
                  <a:lnTo>
                    <a:pt x="51485" y="28575"/>
                  </a:lnTo>
                  <a:lnTo>
                    <a:pt x="14427" y="28575"/>
                  </a:lnTo>
                  <a:lnTo>
                    <a:pt x="11379" y="28956"/>
                  </a:lnTo>
                  <a:lnTo>
                    <a:pt x="9182" y="31813"/>
                  </a:lnTo>
                  <a:lnTo>
                    <a:pt x="9944" y="37439"/>
                  </a:lnTo>
                  <a:lnTo>
                    <a:pt x="11861" y="39433"/>
                  </a:lnTo>
                  <a:lnTo>
                    <a:pt x="14427" y="39712"/>
                  </a:lnTo>
                  <a:lnTo>
                    <a:pt x="51485" y="39712"/>
                  </a:lnTo>
                  <a:lnTo>
                    <a:pt x="54533" y="39344"/>
                  </a:lnTo>
                  <a:lnTo>
                    <a:pt x="56718" y="36487"/>
                  </a:lnTo>
                  <a:close/>
                </a:path>
                <a:path w="193040" h="447675">
                  <a:moveTo>
                    <a:pt x="87757" y="34150"/>
                  </a:moveTo>
                  <a:lnTo>
                    <a:pt x="87274" y="31762"/>
                  </a:lnTo>
                  <a:lnTo>
                    <a:pt x="85648" y="30149"/>
                  </a:lnTo>
                  <a:lnTo>
                    <a:pt x="83464" y="28054"/>
                  </a:lnTo>
                  <a:lnTo>
                    <a:pt x="80035" y="28054"/>
                  </a:lnTo>
                  <a:lnTo>
                    <a:pt x="77851" y="30149"/>
                  </a:lnTo>
                  <a:lnTo>
                    <a:pt x="75653" y="32334"/>
                  </a:lnTo>
                  <a:lnTo>
                    <a:pt x="75653" y="35864"/>
                  </a:lnTo>
                  <a:lnTo>
                    <a:pt x="78320" y="38531"/>
                  </a:lnTo>
                  <a:lnTo>
                    <a:pt x="78994" y="38912"/>
                  </a:lnTo>
                  <a:lnTo>
                    <a:pt x="79654" y="39192"/>
                  </a:lnTo>
                  <a:lnTo>
                    <a:pt x="82410" y="40335"/>
                  </a:lnTo>
                  <a:lnTo>
                    <a:pt x="85750" y="39103"/>
                  </a:lnTo>
                  <a:lnTo>
                    <a:pt x="86893" y="36245"/>
                  </a:lnTo>
                  <a:lnTo>
                    <a:pt x="87757" y="34150"/>
                  </a:lnTo>
                  <a:close/>
                </a:path>
                <a:path w="193040" h="447675">
                  <a:moveTo>
                    <a:pt x="192519" y="39319"/>
                  </a:moveTo>
                  <a:lnTo>
                    <a:pt x="189230" y="24041"/>
                  </a:lnTo>
                  <a:lnTo>
                    <a:pt x="180289" y="11531"/>
                  </a:lnTo>
                  <a:lnTo>
                    <a:pt x="167043" y="3098"/>
                  </a:lnTo>
                  <a:lnTo>
                    <a:pt x="150850" y="0"/>
                  </a:lnTo>
                  <a:lnTo>
                    <a:pt x="3098" y="0"/>
                  </a:lnTo>
                  <a:lnTo>
                    <a:pt x="0" y="2921"/>
                  </a:lnTo>
                  <a:lnTo>
                    <a:pt x="0" y="10109"/>
                  </a:lnTo>
                  <a:lnTo>
                    <a:pt x="3098" y="13030"/>
                  </a:lnTo>
                  <a:lnTo>
                    <a:pt x="150850" y="13030"/>
                  </a:lnTo>
                  <a:lnTo>
                    <a:pt x="161658" y="15087"/>
                  </a:lnTo>
                  <a:lnTo>
                    <a:pt x="170472" y="20688"/>
                  </a:lnTo>
                  <a:lnTo>
                    <a:pt x="176403" y="29006"/>
                  </a:lnTo>
                  <a:lnTo>
                    <a:pt x="178587" y="39319"/>
                  </a:lnTo>
                  <a:lnTo>
                    <a:pt x="178587" y="407809"/>
                  </a:lnTo>
                  <a:lnTo>
                    <a:pt x="176403" y="418020"/>
                  </a:lnTo>
                  <a:lnTo>
                    <a:pt x="170472" y="426351"/>
                  </a:lnTo>
                  <a:lnTo>
                    <a:pt x="161658" y="431952"/>
                  </a:lnTo>
                  <a:lnTo>
                    <a:pt x="150850" y="433997"/>
                  </a:lnTo>
                  <a:lnTo>
                    <a:pt x="79413" y="433997"/>
                  </a:lnTo>
                  <a:lnTo>
                    <a:pt x="75603" y="434441"/>
                  </a:lnTo>
                  <a:lnTo>
                    <a:pt x="72872" y="437819"/>
                  </a:lnTo>
                  <a:lnTo>
                    <a:pt x="73342" y="441413"/>
                  </a:lnTo>
                  <a:lnTo>
                    <a:pt x="73761" y="444055"/>
                  </a:lnTo>
                  <a:lnTo>
                    <a:pt x="73825" y="444436"/>
                  </a:lnTo>
                  <a:lnTo>
                    <a:pt x="76200" y="446798"/>
                  </a:lnTo>
                  <a:lnTo>
                    <a:pt x="79413" y="447141"/>
                  </a:lnTo>
                  <a:lnTo>
                    <a:pt x="150850" y="447141"/>
                  </a:lnTo>
                  <a:lnTo>
                    <a:pt x="167043" y="444055"/>
                  </a:lnTo>
                  <a:lnTo>
                    <a:pt x="180289" y="435610"/>
                  </a:lnTo>
                  <a:lnTo>
                    <a:pt x="189230" y="423113"/>
                  </a:lnTo>
                  <a:lnTo>
                    <a:pt x="192519" y="407809"/>
                  </a:lnTo>
                  <a:lnTo>
                    <a:pt x="192519" y="39319"/>
                  </a:lnTo>
                  <a:close/>
                </a:path>
              </a:pathLst>
            </a:custGeom>
            <a:solidFill>
              <a:srgbClr val="455A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799" y="4829175"/>
              <a:ext cx="149593" cy="9795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775" y="4648200"/>
              <a:ext cx="187642" cy="152996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85775" y="786932"/>
            <a:ext cx="30289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/>
              <a:t>Forensic</a:t>
            </a:r>
            <a:r>
              <a:rPr sz="1800" spc="-60" dirty="0"/>
              <a:t> </a:t>
            </a:r>
            <a:r>
              <a:rPr sz="1800" spc="-10" dirty="0"/>
              <a:t>Methodology</a:t>
            </a:r>
            <a:endParaRPr sz="1800" dirty="0"/>
          </a:p>
        </p:txBody>
      </p:sp>
      <p:sp>
        <p:nvSpPr>
          <p:cNvPr id="12" name="object 12"/>
          <p:cNvSpPr txBox="1"/>
          <p:nvPr/>
        </p:nvSpPr>
        <p:spPr>
          <a:xfrm>
            <a:off x="1161891" y="1334222"/>
            <a:ext cx="6221095" cy="1626343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30200" indent="-317500">
              <a:lnSpc>
                <a:spcPct val="150000"/>
              </a:lnSpc>
              <a:spcBef>
                <a:spcPts val="400"/>
              </a:spcBef>
              <a:buClr>
                <a:srgbClr val="253138"/>
              </a:buClr>
              <a:buSzPct val="70000"/>
              <a:buFont typeface="Arial MT"/>
              <a:buChar char="•"/>
              <a:tabLst>
                <a:tab pos="330200" algn="l"/>
              </a:tabLst>
            </a:pPr>
            <a:r>
              <a:rPr b="1" dirty="0">
                <a:latin typeface="Calibri"/>
                <a:cs typeface="Calibri"/>
              </a:rPr>
              <a:t>Email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Header</a:t>
            </a:r>
            <a:r>
              <a:rPr b="1" spc="-2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Analysis</a:t>
            </a:r>
            <a:r>
              <a:rPr b="1" spc="-60" dirty="0">
                <a:latin typeface="Calibri"/>
                <a:cs typeface="Calibri"/>
              </a:rPr>
              <a:t> </a:t>
            </a:r>
            <a:r>
              <a:rPr lang="en-AU" b="1" spc="-60" dirty="0">
                <a:latin typeface="Calibri"/>
                <a:cs typeface="Calibri"/>
              </a:rPr>
              <a:t>- </a:t>
            </a:r>
            <a:r>
              <a:rPr sz="1600" dirty="0">
                <a:latin typeface="Calibri"/>
                <a:cs typeface="Calibri"/>
              </a:rPr>
              <a:t>(Identified</a:t>
            </a:r>
            <a:r>
              <a:rPr sz="1600" spc="-6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source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IP)</a:t>
            </a:r>
            <a:endParaRPr sz="1600" dirty="0">
              <a:latin typeface="Calibri"/>
              <a:cs typeface="Calibri"/>
            </a:endParaRPr>
          </a:p>
          <a:p>
            <a:pPr marL="330200" marR="429895" indent="-318135">
              <a:lnSpc>
                <a:spcPct val="150000"/>
              </a:lnSpc>
              <a:spcBef>
                <a:spcPts val="80"/>
              </a:spcBef>
              <a:buClr>
                <a:srgbClr val="253138"/>
              </a:buClr>
              <a:buSzPct val="70000"/>
              <a:buFont typeface="Arial MT"/>
              <a:buChar char="•"/>
              <a:tabLst>
                <a:tab pos="330200" algn="l"/>
              </a:tabLst>
            </a:pPr>
            <a:r>
              <a:rPr sz="1600" b="1" dirty="0">
                <a:latin typeface="Calibri"/>
                <a:cs typeface="Calibri"/>
              </a:rPr>
              <a:t>Network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Packet</a:t>
            </a:r>
            <a:r>
              <a:rPr sz="1600" b="1" spc="-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Capture</a:t>
            </a:r>
            <a:r>
              <a:rPr sz="1600" b="1" spc="-1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(PCAP)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lang="en-AU" sz="1600" b="1" spc="-40" dirty="0">
                <a:latin typeface="Calibri"/>
                <a:cs typeface="Calibri"/>
              </a:rPr>
              <a:t>- </a:t>
            </a:r>
            <a:r>
              <a:rPr sz="1600" dirty="0">
                <a:latin typeface="Calibri"/>
                <a:cs typeface="Calibri"/>
              </a:rPr>
              <a:t>(Tracked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HTTP/DNS queries)</a:t>
            </a:r>
            <a:endParaRPr sz="2000" dirty="0">
              <a:latin typeface="Calibri"/>
              <a:cs typeface="Calibri"/>
            </a:endParaRPr>
          </a:p>
          <a:p>
            <a:pPr marL="330200" indent="-317500">
              <a:lnSpc>
                <a:spcPct val="150000"/>
              </a:lnSpc>
              <a:spcBef>
                <a:spcPts val="225"/>
              </a:spcBef>
              <a:buClr>
                <a:srgbClr val="253138"/>
              </a:buClr>
              <a:buSzPct val="70000"/>
              <a:buFont typeface="Arial MT"/>
              <a:buChar char="•"/>
              <a:tabLst>
                <a:tab pos="330200" algn="l"/>
              </a:tabLst>
            </a:pPr>
            <a:r>
              <a:rPr sz="1600" b="1" dirty="0">
                <a:latin typeface="Calibri"/>
                <a:cs typeface="Calibri"/>
              </a:rPr>
              <a:t>MAC</a:t>
            </a:r>
            <a:r>
              <a:rPr sz="1600" b="1" spc="-7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Address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Identification</a:t>
            </a:r>
            <a:r>
              <a:rPr sz="1600" b="1" spc="-25" dirty="0">
                <a:latin typeface="Calibri"/>
                <a:cs typeface="Calibri"/>
              </a:rPr>
              <a:t> </a:t>
            </a:r>
            <a:r>
              <a:rPr lang="en-AU" sz="1600" b="1" spc="-25" dirty="0">
                <a:latin typeface="Calibri"/>
                <a:cs typeface="Calibri"/>
              </a:rPr>
              <a:t>- </a:t>
            </a:r>
            <a:r>
              <a:rPr sz="1600" dirty="0">
                <a:latin typeface="Calibri"/>
                <a:cs typeface="Calibri"/>
              </a:rPr>
              <a:t>(Mapped</a:t>
            </a:r>
            <a:r>
              <a:rPr sz="1600" spc="-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devices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activity)</a:t>
            </a:r>
            <a:endParaRPr sz="1600" dirty="0">
              <a:latin typeface="Calibri"/>
              <a:cs typeface="Calibri"/>
            </a:endParaRPr>
          </a:p>
          <a:p>
            <a:pPr marL="330200" indent="-317500">
              <a:lnSpc>
                <a:spcPct val="150000"/>
              </a:lnSpc>
              <a:spcBef>
                <a:spcPts val="380"/>
              </a:spcBef>
              <a:buClr>
                <a:srgbClr val="253138"/>
              </a:buClr>
              <a:buSzPct val="70000"/>
              <a:buFont typeface="Arial MT"/>
              <a:buChar char="•"/>
              <a:tabLst>
                <a:tab pos="330200" algn="l"/>
              </a:tabLst>
            </a:pPr>
            <a:r>
              <a:rPr sz="1600" b="1" dirty="0">
                <a:latin typeface="Calibri"/>
                <a:cs typeface="Calibri"/>
              </a:rPr>
              <a:t>User</a:t>
            </a:r>
            <a:r>
              <a:rPr sz="1600" b="1" spc="-7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Behavior</a:t>
            </a:r>
            <a:r>
              <a:rPr sz="1600" b="1" spc="-7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Mapping</a:t>
            </a:r>
            <a:r>
              <a:rPr lang="en-AU" sz="1600" b="1" dirty="0">
                <a:latin typeface="Calibri"/>
                <a:cs typeface="Calibri"/>
              </a:rPr>
              <a:t> -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(Cross-</a:t>
            </a:r>
            <a:r>
              <a:rPr sz="1600" dirty="0">
                <a:latin typeface="Calibri"/>
                <a:cs typeface="Calibri"/>
              </a:rPr>
              <a:t>referenced</a:t>
            </a:r>
            <a:r>
              <a:rPr sz="1600" spc="-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student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logs)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05800" y="161925"/>
            <a:ext cx="428625" cy="428625"/>
          </a:xfrm>
          <a:custGeom>
            <a:avLst/>
            <a:gdLst/>
            <a:ahLst/>
            <a:cxnLst/>
            <a:rect l="l" t="t" r="r" b="b"/>
            <a:pathLst>
              <a:path w="428625" h="428625">
                <a:moveTo>
                  <a:pt x="358901" y="392938"/>
                </a:moveTo>
                <a:lnTo>
                  <a:pt x="266192" y="392938"/>
                </a:lnTo>
                <a:lnTo>
                  <a:pt x="266192" y="409194"/>
                </a:lnTo>
                <a:lnTo>
                  <a:pt x="267702" y="416623"/>
                </a:lnTo>
                <a:lnTo>
                  <a:pt x="271795" y="422814"/>
                </a:lnTo>
                <a:lnTo>
                  <a:pt x="277919" y="427124"/>
                </a:lnTo>
                <a:lnTo>
                  <a:pt x="278150" y="427124"/>
                </a:lnTo>
                <a:lnTo>
                  <a:pt x="285115" y="428625"/>
                </a:lnTo>
                <a:lnTo>
                  <a:pt x="339978" y="428625"/>
                </a:lnTo>
                <a:lnTo>
                  <a:pt x="347114" y="427124"/>
                </a:lnTo>
                <a:lnTo>
                  <a:pt x="353155" y="423005"/>
                </a:lnTo>
                <a:lnTo>
                  <a:pt x="357338" y="416837"/>
                </a:lnTo>
                <a:lnTo>
                  <a:pt x="357706" y="415036"/>
                </a:lnTo>
                <a:lnTo>
                  <a:pt x="281050" y="415036"/>
                </a:lnTo>
                <a:lnTo>
                  <a:pt x="278002" y="411861"/>
                </a:lnTo>
                <a:lnTo>
                  <a:pt x="278002" y="403733"/>
                </a:lnTo>
                <a:lnTo>
                  <a:pt x="358901" y="403733"/>
                </a:lnTo>
                <a:lnTo>
                  <a:pt x="358901" y="392938"/>
                </a:lnTo>
                <a:close/>
              </a:path>
              <a:path w="428625" h="428625">
                <a:moveTo>
                  <a:pt x="358901" y="403733"/>
                </a:moveTo>
                <a:lnTo>
                  <a:pt x="344931" y="403733"/>
                </a:lnTo>
                <a:lnTo>
                  <a:pt x="344931" y="411861"/>
                </a:lnTo>
                <a:lnTo>
                  <a:pt x="342265" y="415036"/>
                </a:lnTo>
                <a:lnTo>
                  <a:pt x="357706" y="415036"/>
                </a:lnTo>
                <a:lnTo>
                  <a:pt x="358901" y="409194"/>
                </a:lnTo>
                <a:lnTo>
                  <a:pt x="358901" y="403733"/>
                </a:lnTo>
                <a:close/>
              </a:path>
              <a:path w="428625" h="428625">
                <a:moveTo>
                  <a:pt x="344931" y="403733"/>
                </a:moveTo>
                <a:lnTo>
                  <a:pt x="279273" y="403733"/>
                </a:lnTo>
                <a:lnTo>
                  <a:pt x="280161" y="404240"/>
                </a:lnTo>
                <a:lnTo>
                  <a:pt x="344043" y="404240"/>
                </a:lnTo>
                <a:lnTo>
                  <a:pt x="344931" y="403733"/>
                </a:lnTo>
                <a:close/>
              </a:path>
              <a:path w="428625" h="428625">
                <a:moveTo>
                  <a:pt x="140334" y="251205"/>
                </a:moveTo>
                <a:lnTo>
                  <a:pt x="127253" y="251205"/>
                </a:lnTo>
                <a:lnTo>
                  <a:pt x="127253" y="264667"/>
                </a:lnTo>
                <a:lnTo>
                  <a:pt x="96774" y="264667"/>
                </a:lnTo>
                <a:lnTo>
                  <a:pt x="92709" y="266446"/>
                </a:lnTo>
                <a:lnTo>
                  <a:pt x="89026" y="269239"/>
                </a:lnTo>
                <a:lnTo>
                  <a:pt x="86359" y="271907"/>
                </a:lnTo>
                <a:lnTo>
                  <a:pt x="84581" y="275971"/>
                </a:lnTo>
                <a:lnTo>
                  <a:pt x="84581" y="289051"/>
                </a:lnTo>
                <a:lnTo>
                  <a:pt x="91313" y="296290"/>
                </a:lnTo>
                <a:lnTo>
                  <a:pt x="128143" y="296290"/>
                </a:lnTo>
                <a:lnTo>
                  <a:pt x="128143" y="351789"/>
                </a:lnTo>
                <a:lnTo>
                  <a:pt x="113410" y="351789"/>
                </a:lnTo>
                <a:lnTo>
                  <a:pt x="107060" y="357759"/>
                </a:lnTo>
                <a:lnTo>
                  <a:pt x="107060" y="372617"/>
                </a:lnTo>
                <a:lnTo>
                  <a:pt x="109457" y="377698"/>
                </a:lnTo>
                <a:lnTo>
                  <a:pt x="110351" y="379475"/>
                </a:lnTo>
                <a:lnTo>
                  <a:pt x="120142" y="390271"/>
                </a:lnTo>
                <a:lnTo>
                  <a:pt x="127253" y="392938"/>
                </a:lnTo>
                <a:lnTo>
                  <a:pt x="401193" y="392938"/>
                </a:lnTo>
                <a:lnTo>
                  <a:pt x="407946" y="391540"/>
                </a:lnTo>
                <a:lnTo>
                  <a:pt x="279780" y="391540"/>
                </a:lnTo>
                <a:lnTo>
                  <a:pt x="278002" y="390271"/>
                </a:lnTo>
                <a:lnTo>
                  <a:pt x="278002" y="379475"/>
                </a:lnTo>
                <a:lnTo>
                  <a:pt x="129667" y="379475"/>
                </a:lnTo>
                <a:lnTo>
                  <a:pt x="126619" y="377698"/>
                </a:lnTo>
                <a:lnTo>
                  <a:pt x="124205" y="375285"/>
                </a:lnTo>
                <a:lnTo>
                  <a:pt x="121411" y="372617"/>
                </a:lnTo>
                <a:lnTo>
                  <a:pt x="119633" y="368553"/>
                </a:lnTo>
                <a:lnTo>
                  <a:pt x="119633" y="363982"/>
                </a:lnTo>
                <a:lnTo>
                  <a:pt x="278002" y="363982"/>
                </a:lnTo>
                <a:lnTo>
                  <a:pt x="278002" y="350900"/>
                </a:lnTo>
                <a:lnTo>
                  <a:pt x="140334" y="350900"/>
                </a:lnTo>
                <a:lnTo>
                  <a:pt x="140334" y="284099"/>
                </a:lnTo>
                <a:lnTo>
                  <a:pt x="98044" y="284099"/>
                </a:lnTo>
                <a:lnTo>
                  <a:pt x="97154" y="282701"/>
                </a:lnTo>
                <a:lnTo>
                  <a:pt x="97154" y="280035"/>
                </a:lnTo>
                <a:lnTo>
                  <a:pt x="97663" y="279653"/>
                </a:lnTo>
                <a:lnTo>
                  <a:pt x="98044" y="278638"/>
                </a:lnTo>
                <a:lnTo>
                  <a:pt x="98932" y="278257"/>
                </a:lnTo>
                <a:lnTo>
                  <a:pt x="140334" y="278257"/>
                </a:lnTo>
                <a:lnTo>
                  <a:pt x="140334" y="251205"/>
                </a:lnTo>
                <a:close/>
              </a:path>
              <a:path w="428625" h="428625">
                <a:moveTo>
                  <a:pt x="384095" y="336930"/>
                </a:moveTo>
                <a:lnTo>
                  <a:pt x="343153" y="336930"/>
                </a:lnTo>
                <a:lnTo>
                  <a:pt x="344931" y="338709"/>
                </a:lnTo>
                <a:lnTo>
                  <a:pt x="344931" y="390271"/>
                </a:lnTo>
                <a:lnTo>
                  <a:pt x="343153" y="391540"/>
                </a:lnTo>
                <a:lnTo>
                  <a:pt x="407946" y="391540"/>
                </a:lnTo>
                <a:lnTo>
                  <a:pt x="411908" y="390721"/>
                </a:lnTo>
                <a:lnTo>
                  <a:pt x="420624" y="384730"/>
                </a:lnTo>
                <a:lnTo>
                  <a:pt x="423876" y="379857"/>
                </a:lnTo>
                <a:lnTo>
                  <a:pt x="358013" y="379857"/>
                </a:lnTo>
                <a:lnTo>
                  <a:pt x="358013" y="364489"/>
                </a:lnTo>
                <a:lnTo>
                  <a:pt x="428430" y="364489"/>
                </a:lnTo>
                <a:lnTo>
                  <a:pt x="427735" y="361314"/>
                </a:lnTo>
                <a:lnTo>
                  <a:pt x="425957" y="357759"/>
                </a:lnTo>
                <a:lnTo>
                  <a:pt x="421385" y="353187"/>
                </a:lnTo>
                <a:lnTo>
                  <a:pt x="418338" y="351789"/>
                </a:lnTo>
                <a:lnTo>
                  <a:pt x="358013" y="351789"/>
                </a:lnTo>
                <a:lnTo>
                  <a:pt x="358013" y="345566"/>
                </a:lnTo>
                <a:lnTo>
                  <a:pt x="368807" y="345566"/>
                </a:lnTo>
                <a:lnTo>
                  <a:pt x="376104" y="344048"/>
                </a:lnTo>
                <a:lnTo>
                  <a:pt x="382127" y="339899"/>
                </a:lnTo>
                <a:lnTo>
                  <a:pt x="384095" y="336930"/>
                </a:lnTo>
                <a:close/>
              </a:path>
              <a:path w="428625" h="428625">
                <a:moveTo>
                  <a:pt x="428430" y="364489"/>
                </a:moveTo>
                <a:lnTo>
                  <a:pt x="415163" y="364489"/>
                </a:lnTo>
                <a:lnTo>
                  <a:pt x="415163" y="365378"/>
                </a:lnTo>
                <a:lnTo>
                  <a:pt x="414680" y="372617"/>
                </a:lnTo>
                <a:lnTo>
                  <a:pt x="414654" y="372999"/>
                </a:lnTo>
                <a:lnTo>
                  <a:pt x="408431" y="379857"/>
                </a:lnTo>
                <a:lnTo>
                  <a:pt x="423876" y="379857"/>
                </a:lnTo>
                <a:lnTo>
                  <a:pt x="426481" y="375953"/>
                </a:lnTo>
                <a:lnTo>
                  <a:pt x="428625" y="365378"/>
                </a:lnTo>
                <a:lnTo>
                  <a:pt x="428430" y="364489"/>
                </a:lnTo>
                <a:close/>
              </a:path>
              <a:path w="428625" h="428625">
                <a:moveTo>
                  <a:pt x="278002" y="363982"/>
                </a:moveTo>
                <a:lnTo>
                  <a:pt x="265810" y="363982"/>
                </a:lnTo>
                <a:lnTo>
                  <a:pt x="265810" y="379475"/>
                </a:lnTo>
                <a:lnTo>
                  <a:pt x="278002" y="379475"/>
                </a:lnTo>
                <a:lnTo>
                  <a:pt x="278002" y="363982"/>
                </a:lnTo>
                <a:close/>
              </a:path>
              <a:path w="428625" h="428625">
                <a:moveTo>
                  <a:pt x="398806" y="164846"/>
                </a:moveTo>
                <a:lnTo>
                  <a:pt x="373252" y="164846"/>
                </a:lnTo>
                <a:lnTo>
                  <a:pt x="381496" y="166516"/>
                </a:lnTo>
                <a:lnTo>
                  <a:pt x="388238" y="171069"/>
                </a:lnTo>
                <a:lnTo>
                  <a:pt x="392791" y="177811"/>
                </a:lnTo>
                <a:lnTo>
                  <a:pt x="394280" y="185160"/>
                </a:lnTo>
                <a:lnTo>
                  <a:pt x="394384" y="185674"/>
                </a:lnTo>
                <a:lnTo>
                  <a:pt x="394461" y="351789"/>
                </a:lnTo>
                <a:lnTo>
                  <a:pt x="407034" y="351789"/>
                </a:lnTo>
                <a:lnTo>
                  <a:pt x="406956" y="185674"/>
                </a:lnTo>
                <a:lnTo>
                  <a:pt x="404346" y="173007"/>
                </a:lnTo>
                <a:lnTo>
                  <a:pt x="398806" y="164846"/>
                </a:lnTo>
                <a:close/>
              </a:path>
              <a:path w="428625" h="428625">
                <a:moveTo>
                  <a:pt x="367919" y="174878"/>
                </a:moveTo>
                <a:lnTo>
                  <a:pt x="165480" y="174878"/>
                </a:lnTo>
                <a:lnTo>
                  <a:pt x="158204" y="176379"/>
                </a:lnTo>
                <a:lnTo>
                  <a:pt x="152225" y="180498"/>
                </a:lnTo>
                <a:lnTo>
                  <a:pt x="148175" y="186666"/>
                </a:lnTo>
                <a:lnTo>
                  <a:pt x="146762" y="193913"/>
                </a:lnTo>
                <a:lnTo>
                  <a:pt x="146784" y="326136"/>
                </a:lnTo>
                <a:lnTo>
                  <a:pt x="148175" y="333271"/>
                </a:lnTo>
                <a:lnTo>
                  <a:pt x="152225" y="339439"/>
                </a:lnTo>
                <a:lnTo>
                  <a:pt x="158204" y="343558"/>
                </a:lnTo>
                <a:lnTo>
                  <a:pt x="165480" y="345059"/>
                </a:lnTo>
                <a:lnTo>
                  <a:pt x="265429" y="345059"/>
                </a:lnTo>
                <a:lnTo>
                  <a:pt x="265429" y="350900"/>
                </a:lnTo>
                <a:lnTo>
                  <a:pt x="278002" y="350900"/>
                </a:lnTo>
                <a:lnTo>
                  <a:pt x="278002" y="338709"/>
                </a:lnTo>
                <a:lnTo>
                  <a:pt x="279780" y="336930"/>
                </a:lnTo>
                <a:lnTo>
                  <a:pt x="384095" y="336930"/>
                </a:lnTo>
                <a:lnTo>
                  <a:pt x="386220" y="333726"/>
                </a:lnTo>
                <a:lnTo>
                  <a:pt x="386568" y="331977"/>
                </a:lnTo>
                <a:lnTo>
                  <a:pt x="162432" y="331977"/>
                </a:lnTo>
                <a:lnTo>
                  <a:pt x="158750" y="329184"/>
                </a:lnTo>
                <a:lnTo>
                  <a:pt x="158750" y="190626"/>
                </a:lnTo>
                <a:lnTo>
                  <a:pt x="161925" y="187451"/>
                </a:lnTo>
                <a:lnTo>
                  <a:pt x="385878" y="187451"/>
                </a:lnTo>
                <a:lnTo>
                  <a:pt x="385724" y="186666"/>
                </a:lnTo>
                <a:lnTo>
                  <a:pt x="381619" y="180498"/>
                </a:lnTo>
                <a:lnTo>
                  <a:pt x="375489" y="176379"/>
                </a:lnTo>
                <a:lnTo>
                  <a:pt x="367919" y="174878"/>
                </a:lnTo>
                <a:close/>
              </a:path>
              <a:path w="428625" h="428625">
                <a:moveTo>
                  <a:pt x="338708" y="300354"/>
                </a:moveTo>
                <a:lnTo>
                  <a:pt x="284225" y="300354"/>
                </a:lnTo>
                <a:lnTo>
                  <a:pt x="276857" y="301920"/>
                </a:lnTo>
                <a:lnTo>
                  <a:pt x="277031" y="301920"/>
                </a:lnTo>
                <a:lnTo>
                  <a:pt x="271113" y="305974"/>
                </a:lnTo>
                <a:lnTo>
                  <a:pt x="266973" y="312035"/>
                </a:lnTo>
                <a:lnTo>
                  <a:pt x="265429" y="319404"/>
                </a:lnTo>
                <a:lnTo>
                  <a:pt x="265429" y="331977"/>
                </a:lnTo>
                <a:lnTo>
                  <a:pt x="358013" y="331977"/>
                </a:lnTo>
                <a:lnTo>
                  <a:pt x="358013" y="325247"/>
                </a:lnTo>
                <a:lnTo>
                  <a:pt x="278002" y="325247"/>
                </a:lnTo>
                <a:lnTo>
                  <a:pt x="278002" y="316611"/>
                </a:lnTo>
                <a:lnTo>
                  <a:pt x="280670" y="313944"/>
                </a:lnTo>
                <a:lnTo>
                  <a:pt x="356878" y="313944"/>
                </a:lnTo>
                <a:lnTo>
                  <a:pt x="356514" y="312195"/>
                </a:lnTo>
                <a:lnTo>
                  <a:pt x="352409" y="306117"/>
                </a:lnTo>
                <a:lnTo>
                  <a:pt x="346279" y="301920"/>
                </a:lnTo>
                <a:lnTo>
                  <a:pt x="338708" y="300354"/>
                </a:lnTo>
                <a:close/>
              </a:path>
              <a:path w="428625" h="428625">
                <a:moveTo>
                  <a:pt x="384936" y="219075"/>
                </a:moveTo>
                <a:lnTo>
                  <a:pt x="378205" y="219075"/>
                </a:lnTo>
                <a:lnTo>
                  <a:pt x="375157" y="221741"/>
                </a:lnTo>
                <a:lnTo>
                  <a:pt x="375157" y="329184"/>
                </a:lnTo>
                <a:lnTo>
                  <a:pt x="372364" y="331977"/>
                </a:lnTo>
                <a:lnTo>
                  <a:pt x="386568" y="331977"/>
                </a:lnTo>
                <a:lnTo>
                  <a:pt x="387730" y="326136"/>
                </a:lnTo>
                <a:lnTo>
                  <a:pt x="387730" y="221741"/>
                </a:lnTo>
                <a:lnTo>
                  <a:pt x="384936" y="219075"/>
                </a:lnTo>
                <a:close/>
              </a:path>
              <a:path w="428625" h="428625">
                <a:moveTo>
                  <a:pt x="342773" y="324738"/>
                </a:moveTo>
                <a:lnTo>
                  <a:pt x="279273" y="324738"/>
                </a:lnTo>
                <a:lnTo>
                  <a:pt x="278002" y="325247"/>
                </a:lnTo>
                <a:lnTo>
                  <a:pt x="344043" y="325247"/>
                </a:lnTo>
                <a:lnTo>
                  <a:pt x="342773" y="324738"/>
                </a:lnTo>
                <a:close/>
              </a:path>
              <a:path w="428625" h="428625">
                <a:moveTo>
                  <a:pt x="356878" y="313944"/>
                </a:moveTo>
                <a:lnTo>
                  <a:pt x="342265" y="313944"/>
                </a:lnTo>
                <a:lnTo>
                  <a:pt x="344931" y="316611"/>
                </a:lnTo>
                <a:lnTo>
                  <a:pt x="344931" y="325247"/>
                </a:lnTo>
                <a:lnTo>
                  <a:pt x="358013" y="325247"/>
                </a:lnTo>
                <a:lnTo>
                  <a:pt x="358013" y="319404"/>
                </a:lnTo>
                <a:lnTo>
                  <a:pt x="356878" y="313944"/>
                </a:lnTo>
                <a:close/>
              </a:path>
              <a:path w="428625" h="428625">
                <a:moveTo>
                  <a:pt x="140334" y="278257"/>
                </a:moveTo>
                <a:lnTo>
                  <a:pt x="127761" y="278257"/>
                </a:lnTo>
                <a:lnTo>
                  <a:pt x="127761" y="284099"/>
                </a:lnTo>
                <a:lnTo>
                  <a:pt x="140334" y="284099"/>
                </a:lnTo>
                <a:lnTo>
                  <a:pt x="140334" y="278257"/>
                </a:lnTo>
                <a:close/>
              </a:path>
              <a:path w="428625" h="428625">
                <a:moveTo>
                  <a:pt x="292861" y="18541"/>
                </a:moveTo>
                <a:lnTo>
                  <a:pt x="44069" y="18541"/>
                </a:lnTo>
                <a:lnTo>
                  <a:pt x="33514" y="20758"/>
                </a:lnTo>
                <a:lnTo>
                  <a:pt x="24780" y="26749"/>
                </a:lnTo>
                <a:lnTo>
                  <a:pt x="18833" y="35526"/>
                </a:lnTo>
                <a:lnTo>
                  <a:pt x="16636" y="46100"/>
                </a:lnTo>
                <a:lnTo>
                  <a:pt x="16740" y="174878"/>
                </a:lnTo>
                <a:lnTo>
                  <a:pt x="18833" y="185160"/>
                </a:lnTo>
                <a:lnTo>
                  <a:pt x="24780" y="193913"/>
                </a:lnTo>
                <a:lnTo>
                  <a:pt x="33514" y="199784"/>
                </a:lnTo>
                <a:lnTo>
                  <a:pt x="44069" y="201929"/>
                </a:lnTo>
                <a:lnTo>
                  <a:pt x="127253" y="201929"/>
                </a:lnTo>
                <a:lnTo>
                  <a:pt x="127253" y="230759"/>
                </a:lnTo>
                <a:lnTo>
                  <a:pt x="72390" y="230759"/>
                </a:lnTo>
                <a:lnTo>
                  <a:pt x="69723" y="233552"/>
                </a:lnTo>
                <a:lnTo>
                  <a:pt x="69723" y="240284"/>
                </a:lnTo>
                <a:lnTo>
                  <a:pt x="72390" y="243459"/>
                </a:lnTo>
                <a:lnTo>
                  <a:pt x="117475" y="243459"/>
                </a:lnTo>
                <a:lnTo>
                  <a:pt x="106172" y="264667"/>
                </a:lnTo>
                <a:lnTo>
                  <a:pt x="120142" y="264667"/>
                </a:lnTo>
                <a:lnTo>
                  <a:pt x="127253" y="251205"/>
                </a:lnTo>
                <a:lnTo>
                  <a:pt x="140334" y="251205"/>
                </a:lnTo>
                <a:lnTo>
                  <a:pt x="140334" y="189737"/>
                </a:lnTo>
                <a:lnTo>
                  <a:pt x="35559" y="189737"/>
                </a:lnTo>
                <a:lnTo>
                  <a:pt x="29718" y="182879"/>
                </a:lnTo>
                <a:lnTo>
                  <a:pt x="29718" y="38480"/>
                </a:lnTo>
                <a:lnTo>
                  <a:pt x="36449" y="32130"/>
                </a:lnTo>
                <a:lnTo>
                  <a:pt x="315794" y="32130"/>
                </a:lnTo>
                <a:lnTo>
                  <a:pt x="312229" y="26749"/>
                </a:lnTo>
                <a:lnTo>
                  <a:pt x="303557" y="20758"/>
                </a:lnTo>
                <a:lnTo>
                  <a:pt x="292861" y="18541"/>
                </a:lnTo>
                <a:close/>
              </a:path>
              <a:path w="428625" h="428625">
                <a:moveTo>
                  <a:pt x="304546" y="0"/>
                </a:moveTo>
                <a:lnTo>
                  <a:pt x="32384" y="0"/>
                </a:lnTo>
                <a:lnTo>
                  <a:pt x="19770" y="2543"/>
                </a:lnTo>
                <a:lnTo>
                  <a:pt x="9477" y="9493"/>
                </a:lnTo>
                <a:lnTo>
                  <a:pt x="2541" y="19823"/>
                </a:lnTo>
                <a:lnTo>
                  <a:pt x="76" y="32130"/>
                </a:lnTo>
                <a:lnTo>
                  <a:pt x="0" y="210947"/>
                </a:lnTo>
                <a:lnTo>
                  <a:pt x="2541" y="223694"/>
                </a:lnTo>
                <a:lnTo>
                  <a:pt x="9477" y="234156"/>
                </a:lnTo>
                <a:lnTo>
                  <a:pt x="19770" y="241236"/>
                </a:lnTo>
                <a:lnTo>
                  <a:pt x="32384" y="243839"/>
                </a:lnTo>
                <a:lnTo>
                  <a:pt x="53975" y="243839"/>
                </a:lnTo>
                <a:lnTo>
                  <a:pt x="56578" y="241236"/>
                </a:lnTo>
                <a:lnTo>
                  <a:pt x="56642" y="234441"/>
                </a:lnTo>
                <a:lnTo>
                  <a:pt x="53975" y="231266"/>
                </a:lnTo>
                <a:lnTo>
                  <a:pt x="32384" y="231266"/>
                </a:lnTo>
                <a:lnTo>
                  <a:pt x="24735" y="229695"/>
                </a:lnTo>
                <a:lnTo>
                  <a:pt x="18430" y="225456"/>
                </a:lnTo>
                <a:lnTo>
                  <a:pt x="14150" y="219265"/>
                </a:lnTo>
                <a:lnTo>
                  <a:pt x="12573" y="211836"/>
                </a:lnTo>
                <a:lnTo>
                  <a:pt x="12573" y="33400"/>
                </a:lnTo>
                <a:lnTo>
                  <a:pt x="14150" y="25751"/>
                </a:lnTo>
                <a:lnTo>
                  <a:pt x="18430" y="19446"/>
                </a:lnTo>
                <a:lnTo>
                  <a:pt x="24735" y="15166"/>
                </a:lnTo>
                <a:lnTo>
                  <a:pt x="32384" y="13588"/>
                </a:lnTo>
                <a:lnTo>
                  <a:pt x="330445" y="13588"/>
                </a:lnTo>
                <a:lnTo>
                  <a:pt x="327644" y="9493"/>
                </a:lnTo>
                <a:lnTo>
                  <a:pt x="317220" y="2543"/>
                </a:lnTo>
                <a:lnTo>
                  <a:pt x="304546" y="0"/>
                </a:lnTo>
                <a:close/>
              </a:path>
              <a:path w="428625" h="428625">
                <a:moveTo>
                  <a:pt x="385878" y="187451"/>
                </a:moveTo>
                <a:lnTo>
                  <a:pt x="371475" y="187451"/>
                </a:lnTo>
                <a:lnTo>
                  <a:pt x="374650" y="190119"/>
                </a:lnTo>
                <a:lnTo>
                  <a:pt x="374650" y="202819"/>
                </a:lnTo>
                <a:lnTo>
                  <a:pt x="377825" y="205486"/>
                </a:lnTo>
                <a:lnTo>
                  <a:pt x="384555" y="205486"/>
                </a:lnTo>
                <a:lnTo>
                  <a:pt x="387223" y="202819"/>
                </a:lnTo>
                <a:lnTo>
                  <a:pt x="387145" y="193913"/>
                </a:lnTo>
                <a:lnTo>
                  <a:pt x="385878" y="187451"/>
                </a:lnTo>
                <a:close/>
              </a:path>
              <a:path w="428625" h="428625">
                <a:moveTo>
                  <a:pt x="330445" y="13588"/>
                </a:moveTo>
                <a:lnTo>
                  <a:pt x="304546" y="13588"/>
                </a:lnTo>
                <a:lnTo>
                  <a:pt x="312122" y="15166"/>
                </a:lnTo>
                <a:lnTo>
                  <a:pt x="318389" y="19446"/>
                </a:lnTo>
                <a:lnTo>
                  <a:pt x="322655" y="25751"/>
                </a:lnTo>
                <a:lnTo>
                  <a:pt x="324230" y="33400"/>
                </a:lnTo>
                <a:lnTo>
                  <a:pt x="324230" y="151764"/>
                </a:lnTo>
                <a:lnTo>
                  <a:pt x="160654" y="151764"/>
                </a:lnTo>
                <a:lnTo>
                  <a:pt x="147554" y="154455"/>
                </a:lnTo>
                <a:lnTo>
                  <a:pt x="136810" y="161766"/>
                </a:lnTo>
                <a:lnTo>
                  <a:pt x="129543" y="172553"/>
                </a:lnTo>
                <a:lnTo>
                  <a:pt x="126977" y="185160"/>
                </a:lnTo>
                <a:lnTo>
                  <a:pt x="126873" y="189229"/>
                </a:lnTo>
                <a:lnTo>
                  <a:pt x="44069" y="189229"/>
                </a:lnTo>
                <a:lnTo>
                  <a:pt x="44069" y="189737"/>
                </a:lnTo>
                <a:lnTo>
                  <a:pt x="140334" y="189737"/>
                </a:lnTo>
                <a:lnTo>
                  <a:pt x="140412" y="185674"/>
                </a:lnTo>
                <a:lnTo>
                  <a:pt x="142011" y="177811"/>
                </a:lnTo>
                <a:lnTo>
                  <a:pt x="146605" y="171069"/>
                </a:lnTo>
                <a:lnTo>
                  <a:pt x="153461" y="166516"/>
                </a:lnTo>
                <a:lnTo>
                  <a:pt x="161925" y="164846"/>
                </a:lnTo>
                <a:lnTo>
                  <a:pt x="398806" y="164846"/>
                </a:lnTo>
                <a:lnTo>
                  <a:pt x="397049" y="162258"/>
                </a:lnTo>
                <a:lnTo>
                  <a:pt x="386300" y="154961"/>
                </a:lnTo>
                <a:lnTo>
                  <a:pt x="373252" y="152273"/>
                </a:lnTo>
                <a:lnTo>
                  <a:pt x="337311" y="152273"/>
                </a:lnTo>
                <a:lnTo>
                  <a:pt x="337233" y="32130"/>
                </a:lnTo>
                <a:lnTo>
                  <a:pt x="334710" y="19823"/>
                </a:lnTo>
                <a:lnTo>
                  <a:pt x="330445" y="13588"/>
                </a:lnTo>
                <a:close/>
              </a:path>
              <a:path w="428625" h="428625">
                <a:moveTo>
                  <a:pt x="315794" y="32130"/>
                </a:moveTo>
                <a:lnTo>
                  <a:pt x="301371" y="32130"/>
                </a:lnTo>
                <a:lnTo>
                  <a:pt x="307213" y="38862"/>
                </a:lnTo>
                <a:lnTo>
                  <a:pt x="307213" y="151764"/>
                </a:lnTo>
                <a:lnTo>
                  <a:pt x="320167" y="151764"/>
                </a:lnTo>
                <a:lnTo>
                  <a:pt x="320167" y="46100"/>
                </a:lnTo>
                <a:lnTo>
                  <a:pt x="318043" y="35526"/>
                </a:lnTo>
                <a:lnTo>
                  <a:pt x="315794" y="32130"/>
                </a:lnTo>
                <a:close/>
              </a:path>
            </a:pathLst>
          </a:custGeom>
          <a:solidFill>
            <a:srgbClr val="455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7390">
              <a:lnSpc>
                <a:spcPct val="100000"/>
              </a:lnSpc>
            </a:pPr>
            <a:r>
              <a:rPr dirty="0"/>
              <a:t>Sanithu</a:t>
            </a:r>
            <a:r>
              <a:rPr spc="-30" dirty="0"/>
              <a:t> </a:t>
            </a:r>
            <a:r>
              <a:rPr dirty="0"/>
              <a:t>–</a:t>
            </a:r>
            <a:r>
              <a:rPr spc="-20" dirty="0"/>
              <a:t> </a:t>
            </a:r>
            <a:r>
              <a:rPr spc="-10" dirty="0"/>
              <a:t>s8170551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34475" y="-1397"/>
            <a:ext cx="2202688" cy="20587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1700" y="4267200"/>
            <a:ext cx="3133725" cy="876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104900"/>
            <a:ext cx="895349" cy="952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5015" y="320040"/>
            <a:ext cx="7633969" cy="656845"/>
          </a:xfrm>
          <a:prstGeom prst="rect">
            <a:avLst/>
          </a:prstGeom>
        </p:spPr>
        <p:txBody>
          <a:bodyPr vert="horz" wrap="square" lIns="0" tIns="284733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Key</a:t>
            </a:r>
            <a:r>
              <a:rPr sz="2400" spc="-15" dirty="0"/>
              <a:t> </a:t>
            </a:r>
            <a:r>
              <a:rPr sz="2400" spc="-10" dirty="0"/>
              <a:t>Findings</a:t>
            </a:r>
            <a:endParaRPr sz="2400" dirty="0"/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82934" y="1581150"/>
            <a:ext cx="2272665" cy="125034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0"/>
              </a:spcBef>
              <a:buClr>
                <a:srgbClr val="253138"/>
              </a:buClr>
              <a:buSzPct val="154838"/>
              <a:buFont typeface="Wingdings"/>
              <a:buChar char=""/>
              <a:tabLst>
                <a:tab pos="354965" algn="l"/>
              </a:tabLst>
            </a:pPr>
            <a:r>
              <a:rPr sz="1550" dirty="0">
                <a:latin typeface="Arial MT"/>
                <a:cs typeface="Arial MT"/>
              </a:rPr>
              <a:t>Sender’s</a:t>
            </a:r>
            <a:r>
              <a:rPr sz="1550" spc="100" dirty="0">
                <a:latin typeface="Arial MT"/>
                <a:cs typeface="Arial MT"/>
              </a:rPr>
              <a:t> </a:t>
            </a:r>
            <a:r>
              <a:rPr sz="1550" dirty="0">
                <a:latin typeface="Arial MT"/>
                <a:cs typeface="Arial MT"/>
              </a:rPr>
              <a:t>IP</a:t>
            </a:r>
            <a:r>
              <a:rPr sz="1550" spc="65" dirty="0">
                <a:latin typeface="Arial MT"/>
                <a:cs typeface="Arial MT"/>
              </a:rPr>
              <a:t> </a:t>
            </a:r>
            <a:r>
              <a:rPr sz="1550" spc="-10" dirty="0">
                <a:latin typeface="Arial MT"/>
                <a:cs typeface="Arial MT"/>
              </a:rPr>
              <a:t>Address:</a:t>
            </a:r>
            <a:endParaRPr sz="155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5"/>
              </a:spcBef>
              <a:buClr>
                <a:srgbClr val="253138"/>
              </a:buClr>
              <a:buFont typeface="Wingdings"/>
              <a:buChar char=""/>
            </a:pPr>
            <a:endParaRPr sz="1550" dirty="0">
              <a:latin typeface="Arial MT"/>
              <a:cs typeface="Arial MT"/>
            </a:endParaRPr>
          </a:p>
          <a:p>
            <a:pPr marL="602615" lvl="1" indent="-180975">
              <a:lnSpc>
                <a:spcPct val="100000"/>
              </a:lnSpc>
              <a:buSzPct val="93548"/>
              <a:buFont typeface="Wingdings"/>
              <a:buChar char=""/>
              <a:tabLst>
                <a:tab pos="602615" algn="l"/>
              </a:tabLst>
            </a:pPr>
            <a:r>
              <a:rPr sz="1200" spc="-10" dirty="0">
                <a:latin typeface="Arial MT"/>
                <a:cs typeface="Arial MT"/>
              </a:rPr>
              <a:t>140.247.62.34</a:t>
            </a:r>
            <a:endParaRPr lang="en-AU" sz="1200" spc="-10" dirty="0">
              <a:latin typeface="Arial MT"/>
              <a:cs typeface="Arial MT"/>
            </a:endParaRPr>
          </a:p>
          <a:p>
            <a:pPr marL="602615" lvl="1" indent="-180975">
              <a:lnSpc>
                <a:spcPct val="100000"/>
              </a:lnSpc>
              <a:buSzPct val="93548"/>
              <a:buFont typeface="Wingdings"/>
              <a:buChar char=""/>
              <a:tabLst>
                <a:tab pos="602615" algn="l"/>
              </a:tabLst>
            </a:pPr>
            <a:endParaRPr lang="en-AU" sz="1550" spc="-10" dirty="0">
              <a:latin typeface="Arial MT"/>
              <a:cs typeface="Arial MT"/>
            </a:endParaRPr>
          </a:p>
          <a:p>
            <a:pPr marL="421640" lvl="1">
              <a:lnSpc>
                <a:spcPct val="100000"/>
              </a:lnSpc>
              <a:buSzPct val="93548"/>
              <a:tabLst>
                <a:tab pos="602615" algn="l"/>
              </a:tabLst>
            </a:pPr>
            <a:endParaRPr sz="1550" dirty="0">
              <a:latin typeface="Arial MT"/>
              <a:cs typeface="Arial M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4D1FF7-C326-2885-F811-06F4AA872666}"/>
              </a:ext>
            </a:extLst>
          </p:cNvPr>
          <p:cNvGrpSpPr/>
          <p:nvPr/>
        </p:nvGrpSpPr>
        <p:grpSpPr>
          <a:xfrm>
            <a:off x="2971800" y="1581150"/>
            <a:ext cx="3095900" cy="1210833"/>
            <a:chOff x="3020422" y="1311530"/>
            <a:chExt cx="3095900" cy="1210833"/>
          </a:xfrm>
        </p:grpSpPr>
        <p:sp>
          <p:nvSpPr>
            <p:cNvPr id="7" name="object 7"/>
            <p:cNvSpPr txBox="1"/>
            <p:nvPr/>
          </p:nvSpPr>
          <p:spPr>
            <a:xfrm>
              <a:off x="3502935" y="1311530"/>
              <a:ext cx="1576070" cy="26606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355600" indent="-342900">
                <a:lnSpc>
                  <a:spcPct val="100000"/>
                </a:lnSpc>
                <a:spcBef>
                  <a:spcPts val="125"/>
                </a:spcBef>
                <a:buClr>
                  <a:srgbClr val="253138"/>
                </a:buClr>
                <a:buSzPct val="154838"/>
                <a:buFont typeface="Wingdings"/>
                <a:buChar char=""/>
                <a:tabLst>
                  <a:tab pos="355600" algn="l"/>
                </a:tabLst>
              </a:pPr>
              <a:r>
                <a:rPr sz="1550" dirty="0">
                  <a:latin typeface="Arial MT"/>
                  <a:cs typeface="Arial MT"/>
                </a:rPr>
                <a:t>Device</a:t>
              </a:r>
              <a:r>
                <a:rPr sz="1550" spc="90" dirty="0">
                  <a:latin typeface="Arial MT"/>
                  <a:cs typeface="Arial MT"/>
                </a:rPr>
                <a:t> </a:t>
              </a:r>
              <a:r>
                <a:rPr sz="1550" spc="-10" dirty="0">
                  <a:latin typeface="Arial MT"/>
                  <a:cs typeface="Arial MT"/>
                </a:rPr>
                <a:t>Used:</a:t>
              </a:r>
              <a:endParaRPr sz="1550" dirty="0">
                <a:latin typeface="Arial MT"/>
                <a:cs typeface="Arial MT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3020422" y="1712141"/>
              <a:ext cx="3095900" cy="81022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40360" marR="5080" indent="243840">
                <a:lnSpc>
                  <a:spcPct val="153400"/>
                </a:lnSpc>
                <a:spcBef>
                  <a:spcPts val="95"/>
                </a:spcBef>
                <a:buSzPct val="93548"/>
                <a:buFont typeface="Wingdings"/>
                <a:buChar char=""/>
                <a:tabLst>
                  <a:tab pos="584200" algn="l"/>
                </a:tabLst>
              </a:pPr>
              <a:r>
                <a:rPr sz="1200" dirty="0">
                  <a:latin typeface="Arial MT"/>
                  <a:cs typeface="Arial MT"/>
                </a:rPr>
                <a:t>Apple</a:t>
              </a:r>
              <a:r>
                <a:rPr lang="en-AU" sz="1200" spc="-20" dirty="0">
                  <a:latin typeface="Arial MT"/>
                  <a:cs typeface="Arial MT"/>
                </a:rPr>
                <a:t>(</a:t>
              </a:r>
              <a:r>
                <a:rPr sz="1200" spc="-20" dirty="0">
                  <a:latin typeface="Arial MT"/>
                  <a:cs typeface="Arial MT"/>
                </a:rPr>
                <a:t>MAC</a:t>
              </a:r>
              <a:r>
                <a:rPr sz="1200" spc="-10" dirty="0">
                  <a:latin typeface="Arial MT"/>
                  <a:cs typeface="Arial MT"/>
                </a:rPr>
                <a:t>00:17:f2:e2:c0:ce)</a:t>
              </a:r>
              <a:endParaRPr sz="1200" dirty="0">
                <a:latin typeface="Arial MT"/>
                <a:cs typeface="Arial MT"/>
              </a:endParaRPr>
            </a:p>
            <a:p>
              <a:pPr>
                <a:lnSpc>
                  <a:spcPct val="100000"/>
                </a:lnSpc>
                <a:spcBef>
                  <a:spcPts val="270"/>
                </a:spcBef>
              </a:pPr>
              <a:endParaRPr lang="en-AU" sz="1550" dirty="0">
                <a:latin typeface="Arial MT"/>
                <a:cs typeface="Arial MT"/>
              </a:endParaRPr>
            </a:p>
            <a:p>
              <a:pPr marL="12700">
                <a:lnSpc>
                  <a:spcPct val="100000"/>
                </a:lnSpc>
                <a:buClr>
                  <a:srgbClr val="253138"/>
                </a:buClr>
                <a:buSzPct val="154838"/>
                <a:tabLst>
                  <a:tab pos="354965" algn="l"/>
                </a:tabLst>
              </a:pPr>
              <a:endParaRPr lang="en-AU" sz="1550" dirty="0">
                <a:latin typeface="Arial MT"/>
                <a:cs typeface="Arial M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35D0761-E5DE-ACF7-243C-5497B239AD19}"/>
              </a:ext>
            </a:extLst>
          </p:cNvPr>
          <p:cNvGrpSpPr/>
          <p:nvPr/>
        </p:nvGrpSpPr>
        <p:grpSpPr>
          <a:xfrm>
            <a:off x="2743200" y="2942748"/>
            <a:ext cx="3790316" cy="1213196"/>
            <a:chOff x="2819400" y="2779616"/>
            <a:chExt cx="3790316" cy="1213196"/>
          </a:xfrm>
        </p:grpSpPr>
        <p:sp>
          <p:nvSpPr>
            <p:cNvPr id="10" name="object 10"/>
            <p:cNvSpPr txBox="1"/>
            <p:nvPr/>
          </p:nvSpPr>
          <p:spPr>
            <a:xfrm>
              <a:off x="2819400" y="3137834"/>
              <a:ext cx="3790316" cy="85497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297180" marR="5080" indent="-285115">
                <a:lnSpc>
                  <a:spcPct val="153500"/>
                </a:lnSpc>
                <a:spcBef>
                  <a:spcPts val="95"/>
                </a:spcBef>
                <a:buFont typeface="Wingdings"/>
                <a:buChar char=""/>
                <a:tabLst>
                  <a:tab pos="542290" algn="l"/>
                </a:tabLst>
              </a:pPr>
              <a:r>
                <a:rPr sz="1200" dirty="0">
                  <a:latin typeface="Arial MT"/>
                  <a:cs typeface="Arial MT"/>
                </a:rPr>
                <a:t>Correlated</a:t>
              </a:r>
              <a:r>
                <a:rPr sz="1200" spc="225" dirty="0">
                  <a:latin typeface="Arial MT"/>
                  <a:cs typeface="Arial MT"/>
                </a:rPr>
                <a:t> </a:t>
              </a:r>
              <a:r>
                <a:rPr sz="1200" dirty="0">
                  <a:latin typeface="Arial MT"/>
                  <a:cs typeface="Arial MT"/>
                </a:rPr>
                <a:t>timestamps</a:t>
              </a:r>
              <a:r>
                <a:rPr sz="1200" spc="245" dirty="0">
                  <a:latin typeface="Arial MT"/>
                  <a:cs typeface="Arial MT"/>
                </a:rPr>
                <a:t> </a:t>
              </a:r>
              <a:r>
                <a:rPr sz="1200" spc="-20" dirty="0">
                  <a:latin typeface="Arial MT"/>
                  <a:cs typeface="Arial MT"/>
                </a:rPr>
                <a:t>with</a:t>
              </a:r>
              <a:r>
                <a:rPr lang="en-AU" sz="1200" spc="-20" dirty="0">
                  <a:latin typeface="Arial MT"/>
                  <a:cs typeface="Arial MT"/>
                </a:rPr>
                <a:t> </a:t>
              </a:r>
              <a:r>
                <a:rPr sz="1200" dirty="0">
                  <a:latin typeface="Arial MT"/>
                  <a:cs typeface="Arial MT"/>
                </a:rPr>
                <a:t>email-sending</a:t>
              </a:r>
              <a:r>
                <a:rPr sz="1200" spc="250" dirty="0">
                  <a:latin typeface="Arial MT"/>
                  <a:cs typeface="Arial MT"/>
                </a:rPr>
                <a:t> </a:t>
              </a:r>
              <a:r>
                <a:rPr sz="1200" spc="-10" dirty="0">
                  <a:latin typeface="Arial MT"/>
                  <a:cs typeface="Arial MT"/>
                </a:rPr>
                <a:t>events.</a:t>
              </a:r>
              <a:endParaRPr lang="en-AU" sz="1200" spc="-10" dirty="0">
                <a:latin typeface="Arial MT"/>
                <a:cs typeface="Arial MT"/>
              </a:endParaRPr>
            </a:p>
            <a:p>
              <a:pPr marL="297180" marR="5080" indent="-285115">
                <a:lnSpc>
                  <a:spcPct val="153500"/>
                </a:lnSpc>
                <a:spcBef>
                  <a:spcPts val="95"/>
                </a:spcBef>
                <a:buFont typeface="Wingdings"/>
                <a:buChar char=""/>
                <a:tabLst>
                  <a:tab pos="542290" algn="l"/>
                </a:tabLst>
              </a:pPr>
              <a:endParaRPr lang="en-AU" sz="1200" spc="-10" dirty="0">
                <a:latin typeface="Arial MT"/>
                <a:cs typeface="Arial MT"/>
              </a:endParaRPr>
            </a:p>
            <a:p>
              <a:pPr marL="297180" marR="5080" indent="-285115">
                <a:lnSpc>
                  <a:spcPct val="153500"/>
                </a:lnSpc>
                <a:spcBef>
                  <a:spcPts val="95"/>
                </a:spcBef>
                <a:buFont typeface="Wingdings"/>
                <a:buChar char=""/>
                <a:tabLst>
                  <a:tab pos="542290" algn="l"/>
                </a:tabLst>
              </a:pPr>
              <a:endParaRPr sz="1200" dirty="0">
                <a:latin typeface="Arial MT"/>
                <a:cs typeface="Arial MT"/>
              </a:endParaRPr>
            </a:p>
          </p:txBody>
        </p:sp>
        <p:sp>
          <p:nvSpPr>
            <p:cNvPr id="15" name="object 7">
              <a:extLst>
                <a:ext uri="{FF2B5EF4-FFF2-40B4-BE49-F238E27FC236}">
                  <a16:creationId xmlns:a16="http://schemas.microsoft.com/office/drawing/2014/main" id="{4239C10D-AF61-D5FD-C67D-54DC595B095A}"/>
                </a:ext>
              </a:extLst>
            </p:cNvPr>
            <p:cNvSpPr txBox="1"/>
            <p:nvPr/>
          </p:nvSpPr>
          <p:spPr>
            <a:xfrm>
              <a:off x="3071858" y="2779616"/>
              <a:ext cx="2212785" cy="254557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707390" lvl="1" indent="-285750">
                <a:buSzPct val="155000"/>
                <a:buFont typeface="Wingdings" panose="05000000000000000000" pitchFamily="2" charset="2"/>
                <a:buChar char="ü"/>
                <a:tabLst>
                  <a:tab pos="602615" algn="l"/>
                </a:tabLst>
              </a:pPr>
              <a:r>
                <a:rPr lang="en-AU" sz="1550" dirty="0">
                  <a:latin typeface="Arial MT"/>
                  <a:cs typeface="Arial MT"/>
                </a:rPr>
                <a:t>Activity</a:t>
              </a:r>
              <a:r>
                <a:rPr lang="en-AU" sz="1550" spc="145" dirty="0">
                  <a:latin typeface="Arial MT"/>
                  <a:cs typeface="Arial MT"/>
                </a:rPr>
                <a:t> </a:t>
              </a:r>
              <a:r>
                <a:rPr lang="en-AU" sz="1550" spc="-10" dirty="0">
                  <a:latin typeface="Arial MT"/>
                  <a:cs typeface="Arial MT"/>
                </a:rPr>
                <a:t>Timeline:</a:t>
              </a:r>
              <a:endParaRPr lang="en-AU" sz="1550" dirty="0">
                <a:latin typeface="Arial MT"/>
                <a:cs typeface="Arial M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01F9BC-81AC-4E65-D8AF-D6EDDC713B00}"/>
              </a:ext>
            </a:extLst>
          </p:cNvPr>
          <p:cNvGrpSpPr/>
          <p:nvPr/>
        </p:nvGrpSpPr>
        <p:grpSpPr>
          <a:xfrm>
            <a:off x="5704631" y="1493936"/>
            <a:ext cx="4042039" cy="933096"/>
            <a:chOff x="5714873" y="1226591"/>
            <a:chExt cx="4042039" cy="933096"/>
          </a:xfrm>
        </p:grpSpPr>
        <p:sp>
          <p:nvSpPr>
            <p:cNvPr id="8" name="object 8"/>
            <p:cNvSpPr txBox="1"/>
            <p:nvPr/>
          </p:nvSpPr>
          <p:spPr>
            <a:xfrm>
              <a:off x="5714873" y="1226591"/>
              <a:ext cx="3429127" cy="301365"/>
            </a:xfrm>
            <a:prstGeom prst="rect">
              <a:avLst/>
            </a:prstGeom>
          </p:spPr>
          <p:txBody>
            <a:bodyPr vert="horz" wrap="square" lIns="0" tIns="62230" rIns="0" bIns="0" rtlCol="0">
              <a:spAutoFit/>
            </a:bodyPr>
            <a:lstStyle/>
            <a:p>
              <a:pPr marL="673735" indent="-342265">
                <a:lnSpc>
                  <a:spcPct val="100000"/>
                </a:lnSpc>
                <a:spcBef>
                  <a:spcPts val="490"/>
                </a:spcBef>
                <a:buClr>
                  <a:srgbClr val="253138"/>
                </a:buClr>
                <a:buSzPct val="154838"/>
                <a:buFont typeface="Wingdings"/>
                <a:buChar char=""/>
                <a:tabLst>
                  <a:tab pos="673735" algn="l"/>
                </a:tabLst>
              </a:pPr>
              <a:r>
                <a:rPr sz="1550" spc="-10" dirty="0">
                  <a:latin typeface="Arial MT"/>
                  <a:cs typeface="Arial MT"/>
                </a:rPr>
                <a:t>Anonymous</a:t>
              </a:r>
              <a:r>
                <a:rPr lang="en-AU" sz="1550" spc="-10" dirty="0">
                  <a:latin typeface="Arial MT"/>
                  <a:cs typeface="Arial MT"/>
                </a:rPr>
                <a:t> </a:t>
              </a:r>
              <a:r>
                <a:rPr sz="1550" dirty="0">
                  <a:latin typeface="Arial MT"/>
                  <a:cs typeface="Arial MT"/>
                </a:rPr>
                <a:t>Services</a:t>
              </a:r>
              <a:r>
                <a:rPr sz="1550" spc="160" dirty="0">
                  <a:latin typeface="Arial MT"/>
                  <a:cs typeface="Arial MT"/>
                </a:rPr>
                <a:t> </a:t>
              </a:r>
              <a:r>
                <a:rPr sz="1550" spc="-20" dirty="0">
                  <a:latin typeface="Arial MT"/>
                  <a:cs typeface="Arial MT"/>
                </a:rPr>
                <a:t>Used:</a:t>
              </a:r>
              <a:endParaRPr sz="1550" dirty="0">
                <a:latin typeface="Arial MT"/>
                <a:cs typeface="Arial MT"/>
              </a:endParaRPr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33485013-7FEA-CE9B-F00E-DA184B6D9C69}"/>
                </a:ext>
              </a:extLst>
            </p:cNvPr>
            <p:cNvSpPr txBox="1"/>
            <p:nvPr/>
          </p:nvSpPr>
          <p:spPr>
            <a:xfrm>
              <a:off x="6661012" y="1649932"/>
              <a:ext cx="3095900" cy="50975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377190" indent="-285750">
                <a:lnSpc>
                  <a:spcPct val="100000"/>
                </a:lnSpc>
                <a:spcBef>
                  <a:spcPts val="944"/>
                </a:spcBef>
                <a:buFont typeface="Wingdings"/>
                <a:buChar char=""/>
                <a:tabLst>
                  <a:tab pos="377190" algn="l"/>
                </a:tabLst>
              </a:pPr>
              <a:r>
                <a:rPr lang="en-AU" sz="1200" spc="-10" dirty="0">
                  <a:solidFill>
                    <a:srgbClr val="253138"/>
                  </a:solidFill>
                  <a:latin typeface="Arial MT"/>
                  <a:cs typeface="Arial MT"/>
                </a:rPr>
                <a:t>willselfdestruct.com</a:t>
              </a:r>
              <a:endParaRPr lang="en-AU" sz="1200" dirty="0">
                <a:latin typeface="Arial MT"/>
                <a:cs typeface="Arial MT"/>
              </a:endParaRPr>
            </a:p>
            <a:p>
              <a:pPr marL="298450" lvl="2" indent="-285750">
                <a:spcBef>
                  <a:spcPts val="994"/>
                </a:spcBef>
                <a:buFont typeface="Wingdings"/>
                <a:buChar char=""/>
                <a:tabLst>
                  <a:tab pos="298450" algn="l"/>
                </a:tabLst>
              </a:pPr>
              <a:r>
                <a:rPr lang="en-AU" sz="1200" spc="-10" dirty="0">
                  <a:solidFill>
                    <a:srgbClr val="253138"/>
                  </a:solidFill>
                  <a:latin typeface="Arial MT"/>
                  <a:cs typeface="Arial MT"/>
                </a:rPr>
                <a:t>sendnonymousmail.n</a:t>
              </a:r>
              <a:r>
                <a:rPr lang="en-AU" sz="1200" spc="-25" dirty="0">
                  <a:solidFill>
                    <a:srgbClr val="253138"/>
                  </a:solidFill>
                  <a:latin typeface="Arial MT"/>
                  <a:cs typeface="Arial MT"/>
                </a:rPr>
                <a:t>et</a:t>
              </a:r>
              <a:endParaRPr lang="en-AU" sz="1200" dirty="0">
                <a:latin typeface="Arial MT"/>
                <a:cs typeface="Arial M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84733" rIns="0" bIns="0" rtlCol="0">
            <a:spAutoFit/>
          </a:bodyPr>
          <a:lstStyle/>
          <a:p>
            <a:pPr marL="57150">
              <a:lnSpc>
                <a:spcPct val="100000"/>
              </a:lnSpc>
              <a:spcBef>
                <a:spcPts val="105"/>
              </a:spcBef>
            </a:pPr>
            <a:r>
              <a:rPr sz="2400" dirty="0"/>
              <a:t>Key</a:t>
            </a:r>
            <a:r>
              <a:rPr sz="2400" spc="-30" dirty="0"/>
              <a:t> </a:t>
            </a:r>
            <a:r>
              <a:rPr sz="2400" dirty="0"/>
              <a:t>Findings</a:t>
            </a:r>
            <a:r>
              <a:rPr sz="2400" spc="-30" dirty="0"/>
              <a:t> </a:t>
            </a:r>
            <a:r>
              <a:rPr sz="2400" spc="-10" dirty="0"/>
              <a:t>(Lilytuckrige)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1190625"/>
            <a:ext cx="5810250" cy="32670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Sanithu</a:t>
            </a:r>
            <a:r>
              <a:rPr spc="-25" dirty="0"/>
              <a:t> </a:t>
            </a:r>
            <a:r>
              <a:rPr dirty="0"/>
              <a:t>–</a:t>
            </a:r>
            <a:r>
              <a:rPr spc="-15" dirty="0"/>
              <a:t> </a:t>
            </a:r>
            <a:r>
              <a:rPr spc="-10" dirty="0"/>
              <a:t>s8170551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/>
              <a:t>Laseya</a:t>
            </a:r>
            <a:r>
              <a:rPr spc="-15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spc="-10" dirty="0"/>
              <a:t>s8170583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633</Words>
  <Application>Microsoft Office PowerPoint</Application>
  <PresentationFormat>On-screen Show (16:9)</PresentationFormat>
  <Paragraphs>142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MT</vt:lpstr>
      <vt:lpstr>Calibri</vt:lpstr>
      <vt:lpstr>Courier New</vt:lpstr>
      <vt:lpstr>Times New Roman</vt:lpstr>
      <vt:lpstr>Wingdings</vt:lpstr>
      <vt:lpstr>Office Theme</vt:lpstr>
      <vt:lpstr>XYZ SCHOOL</vt:lpstr>
      <vt:lpstr>Executive Summary</vt:lpstr>
      <vt:lpstr>Investigative Approach:</vt:lpstr>
      <vt:lpstr>Network Capture File Details</vt:lpstr>
      <vt:lpstr>Identified Network Components</vt:lpstr>
      <vt:lpstr>Associating a Suspect with Network </vt:lpstr>
      <vt:lpstr>Forensic Methodology</vt:lpstr>
      <vt:lpstr>Key Findings</vt:lpstr>
      <vt:lpstr>Key Findings (Lilytuckrige)</vt:lpstr>
      <vt:lpstr>Key Findings (Suspect Details)</vt:lpstr>
      <vt:lpstr>Key Findings (Dorm Room)</vt:lpstr>
      <vt:lpstr>Key Findings</vt:lpstr>
      <vt:lpstr>Supporting Evidence</vt:lpstr>
      <vt:lpstr>Activity Timeline</vt:lpstr>
      <vt:lpstr>Challenges &amp; Limitations</vt:lpstr>
      <vt:lpstr>Conclusion</vt:lpstr>
      <vt:lpstr>Recommendations</vt:lpstr>
      <vt:lpstr>Thank You!!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Sanithu Methnuka</dc:creator>
  <cp:lastModifiedBy>SMD Silva</cp:lastModifiedBy>
  <cp:revision>2</cp:revision>
  <dcterms:created xsi:type="dcterms:W3CDTF">2025-03-15T14:50:25Z</dcterms:created>
  <dcterms:modified xsi:type="dcterms:W3CDTF">2025-03-15T16:59:00Z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2025-02-18T00:00:00Z</vt:filetime>
  </property>
  <property fmtid="{D5CDD505-2E9C-101B-9397-08002B2CF9AE}" pid="3" name="LastSaved">
    <vt:filetime>2025-03-15T00:00:00Z</vt:filetime>
  </property>
</Properties>
</file>